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7.jpg" ContentType="image/jpg"/>
  <Override PartName="/ppt/media/image8.jpg" ContentType="image/jpg"/>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3.jpg" ContentType="image/jpg"/>
  <Override PartName="/ppt/media/image44.jpg" ContentType="image/jpg"/>
  <Override PartName="/ppt/media/image45.jpg" ContentType="image/jpg"/>
  <Override PartName="/ppt/media/image4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5" r:id="rId1"/>
  </p:sldMasterIdLst>
  <p:sldIdLst>
    <p:sldId id="256" r:id="rId2"/>
    <p:sldId id="257" r:id="rId3"/>
    <p:sldId id="286" r:id="rId4"/>
    <p:sldId id="294" r:id="rId5"/>
    <p:sldId id="258" r:id="rId6"/>
    <p:sldId id="296" r:id="rId7"/>
    <p:sldId id="287" r:id="rId8"/>
    <p:sldId id="259" r:id="rId9"/>
    <p:sldId id="260" r:id="rId10"/>
    <p:sldId id="261" r:id="rId11"/>
    <p:sldId id="262" r:id="rId12"/>
    <p:sldId id="263" r:id="rId13"/>
    <p:sldId id="288" r:id="rId14"/>
    <p:sldId id="264" r:id="rId15"/>
    <p:sldId id="265" r:id="rId16"/>
    <p:sldId id="266" r:id="rId17"/>
    <p:sldId id="267" r:id="rId18"/>
    <p:sldId id="268" r:id="rId19"/>
    <p:sldId id="289" r:id="rId20"/>
    <p:sldId id="269" r:id="rId21"/>
    <p:sldId id="270" r:id="rId22"/>
    <p:sldId id="271" r:id="rId23"/>
    <p:sldId id="272" r:id="rId24"/>
    <p:sldId id="290" r:id="rId25"/>
    <p:sldId id="273" r:id="rId26"/>
    <p:sldId id="274" r:id="rId27"/>
    <p:sldId id="275" r:id="rId28"/>
    <p:sldId id="276" r:id="rId29"/>
    <p:sldId id="291" r:id="rId30"/>
    <p:sldId id="277" r:id="rId31"/>
    <p:sldId id="278" r:id="rId32"/>
    <p:sldId id="279" r:id="rId33"/>
    <p:sldId id="280" r:id="rId34"/>
    <p:sldId id="292" r:id="rId35"/>
    <p:sldId id="281" r:id="rId36"/>
    <p:sldId id="297" r:id="rId37"/>
    <p:sldId id="282" r:id="rId38"/>
    <p:sldId id="283" r:id="rId39"/>
    <p:sldId id="284" r:id="rId40"/>
    <p:sldId id="285" r:id="rId41"/>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96"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3856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1D8BD707-D9CF-40AE-B4C6-C98DA3205C09}"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57069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o-RO"/>
              <a:t>Faceți clic pentru a edita stilul de titlu coordonator</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5302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o-RO"/>
              <a:t>Faceți clic pentru a edita stilul de titlu coordonator</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9447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52336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a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28983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ană cu trei imag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87334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nchor="t" anchorCtr="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62294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02825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88388" y="680415"/>
            <a:ext cx="9015222" cy="2220595"/>
          </a:xfrm>
          <a:prstGeom prst="rect">
            <a:avLst/>
          </a:prstGeom>
        </p:spPr>
        <p:txBody>
          <a:bodyPr wrap="square" lIns="0" tIns="0" rIns="0" bIns="0">
            <a:spAutoFit/>
          </a:bodyPr>
          <a:lstStyle>
            <a:lvl1pPr>
              <a:defRPr sz="7200" b="0" i="0">
                <a:solidFill>
                  <a:srgbClr val="EBEBEB"/>
                </a:solidFill>
                <a:latin typeface="Caladea"/>
                <a:cs typeface="Calade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606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241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0291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9762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2893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6159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4070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ro-RO"/>
              <a:t>Faceți clic pentru a edita stilul de titlu coordonator</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7" name="Date Placeholder 4"/>
          <p:cNvSpPr>
            <a:spLocks noGrp="1"/>
          </p:cNvSpPr>
          <p:nvPr>
            <p:ph type="dt" sz="half" idx="10"/>
          </p:nvPr>
        </p:nvSpPr>
        <p:spPr/>
        <p:txBody>
          <a:bodyPr/>
          <a:lstStyle/>
          <a:p>
            <a:fld id="{1D8BD707-D9CF-40AE-B4C6-C98DA3205C09}" type="datetimeFigureOut">
              <a:rPr lang="en-US" smtClean="0"/>
              <a:t>11/2/2021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0181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1D8BD707-D9CF-40AE-B4C6-C98DA3205C09}"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0762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t>11/2/2021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468421254"/>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ctrTitle"/>
          </p:nvPr>
        </p:nvSpPr>
        <p:spPr>
          <a:xfrm>
            <a:off x="457200" y="533401"/>
            <a:ext cx="10668000" cy="3853158"/>
          </a:xfrm>
          <a:prstGeom prst="rect">
            <a:avLst/>
          </a:prstGeom>
        </p:spPr>
        <p:txBody>
          <a:bodyPr vert="horz" wrap="square" lIns="0" tIns="12700" rIns="0" bIns="0" rtlCol="0">
            <a:spAutoFit/>
          </a:bodyPr>
          <a:lstStyle/>
          <a:p>
            <a:pPr marL="176213" marR="5080" indent="-163513" algn="ctr">
              <a:lnSpc>
                <a:spcPct val="100000"/>
              </a:lnSpc>
              <a:spcBef>
                <a:spcPts val="100"/>
              </a:spcBef>
            </a:pPr>
            <a:br>
              <a:rPr lang="de-DE" sz="6000" spc="-35" dirty="0"/>
            </a:br>
            <a:r>
              <a:rPr sz="6000" spc="-35" dirty="0">
                <a:solidFill>
                  <a:schemeClr val="bg1"/>
                </a:solidFill>
              </a:rPr>
              <a:t>Z</a:t>
            </a:r>
            <a:r>
              <a:rPr lang="de-DE" sz="6000" spc="-35" dirty="0">
                <a:solidFill>
                  <a:schemeClr val="bg1"/>
                </a:solidFill>
              </a:rPr>
              <a:t>WISCHEN</a:t>
            </a:r>
            <a:r>
              <a:rPr sz="6000" spc="-35" dirty="0">
                <a:solidFill>
                  <a:schemeClr val="bg1"/>
                </a:solidFill>
              </a:rPr>
              <a:t> </a:t>
            </a:r>
            <a:r>
              <a:rPr lang="de-DE" sz="6000" spc="-35" dirty="0">
                <a:solidFill>
                  <a:schemeClr val="bg1"/>
                </a:solidFill>
              </a:rPr>
              <a:t>DEN</a:t>
            </a:r>
            <a:r>
              <a:rPr sz="6000" dirty="0">
                <a:solidFill>
                  <a:schemeClr val="bg1"/>
                </a:solidFill>
              </a:rPr>
              <a:t> </a:t>
            </a:r>
            <a:r>
              <a:rPr sz="6000" spc="-45" dirty="0">
                <a:solidFill>
                  <a:schemeClr val="bg1"/>
                </a:solidFill>
              </a:rPr>
              <a:t>K</a:t>
            </a:r>
            <a:r>
              <a:rPr lang="de-DE" sz="6000" spc="-45" dirty="0">
                <a:solidFill>
                  <a:schemeClr val="bg1"/>
                </a:solidFill>
              </a:rPr>
              <a:t>ULTUREN</a:t>
            </a:r>
            <a:br>
              <a:rPr lang="ro-RO" sz="6000" spc="-45" dirty="0"/>
            </a:br>
            <a:r>
              <a:rPr lang="de-DE" sz="6000" spc="-45" dirty="0">
                <a:solidFill>
                  <a:srgbClr val="FF0000"/>
                </a:solidFill>
              </a:rPr>
              <a:t>TÜRKEI, 24. - 30. APRIL 2019 </a:t>
            </a:r>
            <a:br>
              <a:rPr lang="ro-RO" spc="-45" dirty="0">
                <a:solidFill>
                  <a:srgbClr val="FF0000"/>
                </a:solidFill>
              </a:rPr>
            </a:br>
            <a:r>
              <a:rPr lang="de-DE" sz="6000" spc="-45" dirty="0">
                <a:solidFill>
                  <a:srgbClr val="FFFF00"/>
                </a:solidFill>
              </a:rPr>
              <a:t>ERASMUS +</a:t>
            </a:r>
            <a:endParaRPr sz="6000" spc="-60" dirty="0">
              <a:solidFill>
                <a:srgbClr val="FFFF00"/>
              </a:solidFill>
            </a:endParaRPr>
          </a:p>
        </p:txBody>
      </p:sp>
      <p:sp>
        <p:nvSpPr>
          <p:cNvPr id="3" name="object 3"/>
          <p:cNvSpPr txBox="1"/>
          <p:nvPr/>
        </p:nvSpPr>
        <p:spPr>
          <a:xfrm>
            <a:off x="3681729" y="3450082"/>
            <a:ext cx="4412615" cy="635000"/>
          </a:xfrm>
          <a:prstGeom prst="rect">
            <a:avLst/>
          </a:prstGeom>
        </p:spPr>
        <p:txBody>
          <a:bodyPr vert="horz" wrap="square" lIns="0" tIns="12065" rIns="0" bIns="0" rtlCol="0">
            <a:spAutoFit/>
          </a:bodyPr>
          <a:lstStyle/>
          <a:p>
            <a:pPr marL="12700">
              <a:lnSpc>
                <a:spcPct val="100000"/>
              </a:lnSpc>
              <a:spcBef>
                <a:spcPts val="95"/>
              </a:spcBef>
            </a:pPr>
            <a:endParaRPr sz="4000" dirty="0">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p:nvPr/>
        </p:nvSpPr>
        <p:spPr>
          <a:xfrm>
            <a:off x="201168" y="1434083"/>
            <a:ext cx="5876544" cy="41955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57188" y="1434083"/>
            <a:ext cx="5509260" cy="419557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p:nvPr/>
        </p:nvSpPr>
        <p:spPr>
          <a:xfrm>
            <a:off x="213359" y="1257300"/>
            <a:ext cx="6060948" cy="4369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27292" y="1257300"/>
            <a:ext cx="5462015" cy="436930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94306"/>
            <a:ext cx="9404723" cy="566822"/>
          </a:xfrm>
          <a:prstGeom prst="rect">
            <a:avLst/>
          </a:prstGeom>
        </p:spPr>
        <p:txBody>
          <a:bodyPr vert="horz" wrap="square" lIns="0" tIns="12700" rIns="0" bIns="0" rtlCol="0">
            <a:spAutoFit/>
          </a:bodyPr>
          <a:lstStyle/>
          <a:p>
            <a:pPr marL="228600">
              <a:lnSpc>
                <a:spcPct val="100000"/>
              </a:lnSpc>
              <a:spcBef>
                <a:spcPts val="100"/>
              </a:spcBef>
            </a:pPr>
            <a:r>
              <a:rPr sz="3600" dirty="0" err="1"/>
              <a:t>Ziua</a:t>
            </a:r>
            <a:r>
              <a:rPr sz="3600" spc="-75" dirty="0"/>
              <a:t> </a:t>
            </a:r>
            <a:r>
              <a:rPr lang="ro-RO" sz="3600" spc="-5" dirty="0"/>
              <a:t>a doua</a:t>
            </a:r>
            <a:endParaRPr sz="3600" spc="-5" dirty="0"/>
          </a:p>
        </p:txBody>
      </p:sp>
      <p:sp>
        <p:nvSpPr>
          <p:cNvPr id="3" name="object 3"/>
          <p:cNvSpPr txBox="1"/>
          <p:nvPr/>
        </p:nvSpPr>
        <p:spPr>
          <a:xfrm>
            <a:off x="209550" y="575975"/>
            <a:ext cx="11772899" cy="5590633"/>
          </a:xfrm>
          <a:prstGeom prst="rect">
            <a:avLst/>
          </a:prstGeom>
        </p:spPr>
        <p:txBody>
          <a:bodyPr vert="horz" wrap="square" lIns="0" tIns="12065" rIns="0" bIns="0" rtlCol="0">
            <a:spAutoFit/>
          </a:bodyPr>
          <a:lstStyle/>
          <a:p>
            <a:pPr algn="just">
              <a:lnSpc>
                <a:spcPct val="100000"/>
              </a:lnSpc>
              <a:spcBef>
                <a:spcPts val="95"/>
              </a:spcBef>
            </a:pPr>
            <a:endParaRPr lang="de-DE" sz="1600" spc="-5" dirty="0">
              <a:solidFill>
                <a:srgbClr val="FFFFFF"/>
              </a:solidFill>
              <a:latin typeface="Times New Roman" panose="02020603050405020304" pitchFamily="18" charset="0"/>
              <a:cs typeface="Times New Roman" panose="02020603050405020304" pitchFamily="18" charset="0"/>
            </a:endParaRPr>
          </a:p>
          <a:p>
            <a:pPr algn="just">
              <a:lnSpc>
                <a:spcPct val="100000"/>
              </a:lnSpc>
              <a:spcBef>
                <a:spcPts val="95"/>
              </a:spcBef>
            </a:pPr>
            <a:r>
              <a:rPr sz="1600" spc="-5" dirty="0">
                <a:solidFill>
                  <a:srgbClr val="FFFFFF"/>
                </a:solidFill>
                <a:latin typeface="Times New Roman" panose="02020603050405020304" pitchFamily="18" charset="0"/>
                <a:cs typeface="Times New Roman" panose="02020603050405020304" pitchFamily="18" charset="0"/>
              </a:rPr>
              <a:t>S-a procedat la feedback-ul zilei </a:t>
            </a:r>
            <a:r>
              <a:rPr sz="1600" spc="-10" dirty="0">
                <a:solidFill>
                  <a:srgbClr val="FFFFFF"/>
                </a:solidFill>
                <a:latin typeface="Times New Roman" panose="02020603050405020304" pitchFamily="18" charset="0"/>
                <a:cs typeface="Times New Roman" panose="02020603050405020304" pitchFamily="18" charset="0"/>
              </a:rPr>
              <a:t>anterioare. </a:t>
            </a:r>
            <a:r>
              <a:rPr sz="1600" spc="-5" dirty="0">
                <a:solidFill>
                  <a:srgbClr val="FFFFFF"/>
                </a:solidFill>
                <a:latin typeface="Times New Roman" panose="02020603050405020304" pitchFamily="18" charset="0"/>
                <a:cs typeface="Times New Roman" panose="02020603050405020304" pitchFamily="18" charset="0"/>
              </a:rPr>
              <a:t>Au fost </a:t>
            </a:r>
            <a:r>
              <a:rPr sz="1600" spc="-10" dirty="0">
                <a:solidFill>
                  <a:srgbClr val="FFFFFF"/>
                </a:solidFill>
                <a:latin typeface="Times New Roman" panose="02020603050405020304" pitchFamily="18" charset="0"/>
                <a:cs typeface="Times New Roman" panose="02020603050405020304" pitchFamily="18" charset="0"/>
              </a:rPr>
              <a:t>exprimate opinii </a:t>
            </a:r>
            <a:r>
              <a:rPr sz="1600" spc="-210" dirty="0">
                <a:solidFill>
                  <a:srgbClr val="FFFFFF"/>
                </a:solidFill>
                <a:latin typeface="Times New Roman" panose="02020603050405020304" pitchFamily="18" charset="0"/>
                <a:cs typeface="Times New Roman" panose="02020603050405020304" pitchFamily="18" charset="0"/>
              </a:rPr>
              <a:t>și</a:t>
            </a:r>
            <a:r>
              <a:rPr sz="1600" spc="-60" dirty="0">
                <a:solidFill>
                  <a:srgbClr val="FFFFFF"/>
                </a:solidFill>
                <a:latin typeface="Times New Roman" panose="02020603050405020304" pitchFamily="18" charset="0"/>
                <a:cs typeface="Times New Roman" panose="02020603050405020304" pitchFamily="18" charset="0"/>
              </a:rPr>
              <a:t> </a:t>
            </a:r>
            <a:r>
              <a:rPr sz="1600" dirty="0">
                <a:solidFill>
                  <a:srgbClr val="FFFFFF"/>
                </a:solidFill>
                <a:latin typeface="Times New Roman" panose="02020603050405020304" pitchFamily="18" charset="0"/>
                <a:cs typeface="Times New Roman" panose="02020603050405020304" pitchFamily="18" charset="0"/>
              </a:rPr>
              <a:t>s-au </a:t>
            </a:r>
            <a:r>
              <a:rPr sz="1600" spc="-10" dirty="0">
                <a:solidFill>
                  <a:srgbClr val="FFFFFF"/>
                </a:solidFill>
                <a:latin typeface="Times New Roman" panose="02020603050405020304" pitchFamily="18" charset="0"/>
                <a:cs typeface="Times New Roman" panose="02020603050405020304" pitchFamily="18" charset="0"/>
              </a:rPr>
              <a:t>adresat</a:t>
            </a:r>
            <a:r>
              <a:rPr sz="1600" spc="15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întrebări.</a:t>
            </a:r>
            <a:endParaRPr sz="1600" dirty="0">
              <a:latin typeface="Times New Roman" panose="02020603050405020304" pitchFamily="18" charset="0"/>
              <a:cs typeface="Times New Roman" panose="02020603050405020304" pitchFamily="18" charset="0"/>
            </a:endParaRPr>
          </a:p>
          <a:p>
            <a:pPr marL="38100" marR="30480" indent="-635" algn="just">
              <a:spcBef>
                <a:spcPts val="1010"/>
              </a:spcBef>
            </a:pPr>
            <a:r>
              <a:rPr lang="ro-RO" sz="1600" spc="-5"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Sub </a:t>
            </a:r>
            <a:r>
              <a:rPr sz="1600" spc="-5" dirty="0" err="1">
                <a:solidFill>
                  <a:srgbClr val="FFFFFF"/>
                </a:solidFill>
                <a:latin typeface="Times New Roman" panose="02020603050405020304" pitchFamily="18" charset="0"/>
                <a:cs typeface="Times New Roman" panose="02020603050405020304" pitchFamily="18" charset="0"/>
              </a:rPr>
              <a:t>titlul</a:t>
            </a:r>
            <a:r>
              <a:rPr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temei</a:t>
            </a:r>
            <a:r>
              <a:rPr sz="1600" spc="-5" dirty="0">
                <a:solidFill>
                  <a:srgbClr val="FFFFFF"/>
                </a:solidFill>
                <a:latin typeface="Times New Roman" panose="02020603050405020304" pitchFamily="18" charset="0"/>
                <a:cs typeface="Times New Roman" panose="02020603050405020304" pitchFamily="18" charset="0"/>
              </a:rPr>
              <a:t> </a:t>
            </a:r>
            <a:r>
              <a:rPr lang="ro-RO" sz="1600" spc="-5" dirty="0">
                <a:solidFill>
                  <a:srgbClr val="FFFFFF"/>
                </a:solidFill>
                <a:latin typeface="Times New Roman" panose="02020603050405020304" pitchFamily="18" charset="0"/>
                <a:cs typeface="Times New Roman" panose="02020603050405020304" pitchFamily="18" charset="0"/>
              </a:rPr>
              <a:t>“</a:t>
            </a:r>
            <a:r>
              <a:rPr sz="1600" spc="-10" dirty="0" err="1">
                <a:solidFill>
                  <a:srgbClr val="FFFFFF"/>
                </a:solidFill>
                <a:latin typeface="Times New Roman" panose="02020603050405020304" pitchFamily="18" charset="0"/>
                <a:cs typeface="Times New Roman" panose="02020603050405020304" pitchFamily="18" charset="0"/>
              </a:rPr>
              <a:t>Interculturalitate</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 </a:t>
            </a:r>
            <a:r>
              <a:rPr sz="1600" spc="-65" dirty="0" err="1">
                <a:solidFill>
                  <a:srgbClr val="FFFFFF"/>
                </a:solidFill>
                <a:latin typeface="Times New Roman" panose="02020603050405020304" pitchFamily="18" charset="0"/>
                <a:cs typeface="Times New Roman" panose="02020603050405020304" pitchFamily="18" charset="0"/>
              </a:rPr>
              <a:t>Semnificația</a:t>
            </a:r>
            <a:r>
              <a:rPr sz="1600" spc="-6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mimicii</a:t>
            </a:r>
            <a:r>
              <a:rPr sz="1600" spc="-10" dirty="0">
                <a:solidFill>
                  <a:srgbClr val="FFFFFF"/>
                </a:solidFill>
                <a:latin typeface="Times New Roman" panose="02020603050405020304" pitchFamily="18" charset="0"/>
                <a:cs typeface="Times New Roman" panose="02020603050405020304" pitchFamily="18" charset="0"/>
              </a:rPr>
              <a:t> </a:t>
            </a:r>
            <a:r>
              <a:rPr sz="1600" spc="-210" dirty="0" err="1">
                <a:solidFill>
                  <a:srgbClr val="FFFFFF"/>
                </a:solidFill>
                <a:latin typeface="Times New Roman" panose="02020603050405020304" pitchFamily="18" charset="0"/>
                <a:cs typeface="Times New Roman" panose="02020603050405020304" pitchFamily="18" charset="0"/>
              </a:rPr>
              <a:t>și</a:t>
            </a:r>
            <a:r>
              <a:rPr sz="1600" spc="-6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gesticii</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la </a:t>
            </a:r>
            <a:r>
              <a:rPr sz="1600" spc="-10" dirty="0" err="1">
                <a:solidFill>
                  <a:srgbClr val="FFFFFF"/>
                </a:solidFill>
                <a:latin typeface="Times New Roman" panose="02020603050405020304" pitchFamily="18" charset="0"/>
                <a:cs typeface="Times New Roman" panose="02020603050405020304" pitchFamily="18" charset="0"/>
              </a:rPr>
              <a:t>unele</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popoare</a:t>
            </a:r>
            <a:r>
              <a:rPr lang="ro-RO" sz="1600" spc="-5" dirty="0">
                <a:solidFill>
                  <a:srgbClr val="FFFFFF"/>
                </a:solidFill>
                <a:latin typeface="Times New Roman" panose="02020603050405020304" pitchFamily="18" charset="0"/>
                <a:cs typeface="Times New Roman" panose="02020603050405020304" pitchFamily="18" charset="0"/>
              </a:rPr>
              <a:t>”</a:t>
            </a:r>
            <a:r>
              <a:rPr sz="1600" spc="-5" dirty="0">
                <a:solidFill>
                  <a:srgbClr val="FFFFFF"/>
                </a:solidFill>
                <a:latin typeface="Times New Roman" panose="02020603050405020304" pitchFamily="18" charset="0"/>
                <a:cs typeface="Times New Roman" panose="02020603050405020304" pitchFamily="18" charset="0"/>
              </a:rPr>
              <a:t> au </a:t>
            </a:r>
            <a:r>
              <a:rPr sz="1600" spc="-5" dirty="0" err="1">
                <a:solidFill>
                  <a:srgbClr val="FFFFFF"/>
                </a:solidFill>
                <a:latin typeface="Times New Roman" panose="02020603050405020304" pitchFamily="18" charset="0"/>
                <a:cs typeface="Times New Roman" panose="02020603050405020304" pitchFamily="18" charset="0"/>
              </a:rPr>
              <a:t>fost</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prezentate</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rezultate</a:t>
            </a:r>
            <a:r>
              <a:rPr sz="1600" spc="-5"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ale </a:t>
            </a:r>
            <a:r>
              <a:rPr sz="1600" spc="-5" dirty="0" err="1">
                <a:solidFill>
                  <a:srgbClr val="FFFFFF"/>
                </a:solidFill>
                <a:latin typeface="Times New Roman" panose="02020603050405020304" pitchFamily="18" charset="0"/>
                <a:cs typeface="Times New Roman" panose="02020603050405020304" pitchFamily="18" charset="0"/>
              </a:rPr>
              <a:t>cercetării</a:t>
            </a:r>
            <a:r>
              <a:rPr sz="1600" spc="-5"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din </a:t>
            </a:r>
            <a:r>
              <a:rPr sz="1600" spc="-10" dirty="0" err="1">
                <a:solidFill>
                  <a:srgbClr val="FFFFFF"/>
                </a:solidFill>
                <a:latin typeface="Times New Roman" panose="02020603050405020304" pitchFamily="18" charset="0"/>
                <a:cs typeface="Times New Roman" panose="02020603050405020304" pitchFamily="18" charset="0"/>
              </a:rPr>
              <a:t>perioada</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ianuarie</a:t>
            </a:r>
            <a:r>
              <a:rPr lang="de-DE" sz="1600" spc="-5"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a:t>
            </a:r>
            <a:r>
              <a:rPr lang="de-DE"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martie</a:t>
            </a:r>
            <a:r>
              <a:rPr sz="1600" spc="-5"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2019. </a:t>
            </a:r>
            <a:r>
              <a:rPr sz="1600" spc="-5" dirty="0">
                <a:solidFill>
                  <a:srgbClr val="FFFFFF"/>
                </a:solidFill>
                <a:latin typeface="Times New Roman" panose="02020603050405020304" pitchFamily="18" charset="0"/>
                <a:cs typeface="Times New Roman" panose="02020603050405020304" pitchFamily="18" charset="0"/>
              </a:rPr>
              <a:t>Au </a:t>
            </a:r>
            <a:r>
              <a:rPr sz="1600" spc="-5" dirty="0" err="1">
                <a:solidFill>
                  <a:srgbClr val="FFFFFF"/>
                </a:solidFill>
                <a:latin typeface="Times New Roman" panose="02020603050405020304" pitchFamily="18" charset="0"/>
                <a:cs typeface="Times New Roman" panose="02020603050405020304" pitchFamily="18" charset="0"/>
              </a:rPr>
              <a:t>fost</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analizate</a:t>
            </a:r>
            <a:r>
              <a:rPr sz="1600" spc="-10" dirty="0">
                <a:solidFill>
                  <a:srgbClr val="FFFFFF"/>
                </a:solidFill>
                <a:latin typeface="Times New Roman" panose="02020603050405020304" pitchFamily="18" charset="0"/>
                <a:cs typeface="Times New Roman" panose="02020603050405020304" pitchFamily="18" charset="0"/>
              </a:rPr>
              <a:t> </a:t>
            </a:r>
            <a:r>
              <a:rPr sz="1600" spc="-50" dirty="0" err="1">
                <a:solidFill>
                  <a:srgbClr val="FFFFFF"/>
                </a:solidFill>
                <a:latin typeface="Times New Roman" panose="02020603050405020304" pitchFamily="18" charset="0"/>
                <a:cs typeface="Times New Roman" panose="02020603050405020304" pitchFamily="18" charset="0"/>
              </a:rPr>
              <a:t>semnificațiile</a:t>
            </a:r>
            <a:r>
              <a:rPr sz="1600" spc="-5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unor</a:t>
            </a:r>
            <a:r>
              <a:rPr sz="1600" spc="-1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gesturi</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comune</a:t>
            </a:r>
            <a:r>
              <a:rPr sz="1600" spc="-5" dirty="0">
                <a:solidFill>
                  <a:srgbClr val="FFFFFF"/>
                </a:solidFill>
                <a:latin typeface="Times New Roman" panose="02020603050405020304" pitchFamily="18" charset="0"/>
                <a:cs typeface="Times New Roman" panose="02020603050405020304" pitchFamily="18" charset="0"/>
              </a:rPr>
              <a:t> la </a:t>
            </a:r>
            <a:r>
              <a:rPr sz="1600" spc="-10" dirty="0">
                <a:solidFill>
                  <a:srgbClr val="FFFFFF"/>
                </a:solidFill>
                <a:latin typeface="Times New Roman" panose="02020603050405020304" pitchFamily="18" charset="0"/>
                <a:cs typeface="Times New Roman" panose="02020603050405020304" pitchFamily="18" charset="0"/>
              </a:rPr>
              <a:t>diverse </a:t>
            </a:r>
            <a:r>
              <a:rPr sz="1600" spc="-5" dirty="0" err="1">
                <a:solidFill>
                  <a:srgbClr val="FFFFFF"/>
                </a:solidFill>
                <a:latin typeface="Times New Roman" panose="02020603050405020304" pitchFamily="18" charset="0"/>
                <a:cs typeface="Times New Roman" panose="02020603050405020304" pitchFamily="18" charset="0"/>
              </a:rPr>
              <a:t>culturi</a:t>
            </a:r>
            <a:r>
              <a:rPr sz="1600" spc="-5" dirty="0">
                <a:solidFill>
                  <a:srgbClr val="FFFFFF"/>
                </a:solidFill>
                <a:latin typeface="Times New Roman" panose="02020603050405020304" pitchFamily="18" charset="0"/>
                <a:cs typeface="Times New Roman" panose="02020603050405020304" pitchFamily="18" charset="0"/>
              </a:rPr>
              <a:t>. </a:t>
            </a:r>
            <a:r>
              <a:rPr sz="1600" dirty="0">
                <a:solidFill>
                  <a:srgbClr val="FFFFFF"/>
                </a:solidFill>
                <a:latin typeface="Times New Roman" panose="02020603050405020304" pitchFamily="18" charset="0"/>
                <a:cs typeface="Times New Roman" panose="02020603050405020304" pitchFamily="18" charset="0"/>
              </a:rPr>
              <a:t>S-a </a:t>
            </a:r>
            <a:r>
              <a:rPr sz="1600" spc="-5" dirty="0" err="1">
                <a:solidFill>
                  <a:srgbClr val="FFFFFF"/>
                </a:solidFill>
                <a:latin typeface="Times New Roman" panose="02020603050405020304" pitchFamily="18" charset="0"/>
                <a:cs typeface="Times New Roman" panose="02020603050405020304" pitchFamily="18" charset="0"/>
              </a:rPr>
              <a:t>constatat</a:t>
            </a:r>
            <a:r>
              <a:rPr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că</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există</a:t>
            </a:r>
            <a:r>
              <a:rPr sz="1600" spc="-10" dirty="0">
                <a:solidFill>
                  <a:srgbClr val="FFFFFF"/>
                </a:solidFill>
                <a:latin typeface="Times New Roman" panose="02020603050405020304" pitchFamily="18" charset="0"/>
                <a:cs typeface="Times New Roman" panose="02020603050405020304" pitchFamily="18" charset="0"/>
              </a:rPr>
              <a:t> </a:t>
            </a:r>
            <a:r>
              <a:rPr sz="1600" spc="-80" dirty="0" err="1">
                <a:solidFill>
                  <a:srgbClr val="FFFFFF"/>
                </a:solidFill>
                <a:latin typeface="Times New Roman" panose="02020603050405020304" pitchFamily="18" charset="0"/>
                <a:cs typeface="Times New Roman" panose="02020603050405020304" pitchFamily="18" charset="0"/>
              </a:rPr>
              <a:t>diferențe</a:t>
            </a:r>
            <a:r>
              <a:rPr sz="1600" spc="-8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de </a:t>
            </a:r>
            <a:r>
              <a:rPr sz="1600" spc="-5" dirty="0" err="1">
                <a:solidFill>
                  <a:srgbClr val="FFFFFF"/>
                </a:solidFill>
                <a:latin typeface="Times New Roman" panose="02020603050405020304" pitchFamily="18" charset="0"/>
                <a:cs typeface="Times New Roman" panose="02020603050405020304" pitchFamily="18" charset="0"/>
              </a:rPr>
              <a:t>interpretare</a:t>
            </a:r>
            <a:r>
              <a:rPr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motiv</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pentru</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care </a:t>
            </a:r>
            <a:r>
              <a:rPr sz="1600" spc="-90" dirty="0" err="1">
                <a:solidFill>
                  <a:srgbClr val="FFFFFF"/>
                </a:solidFill>
                <a:latin typeface="Times New Roman" panose="02020603050405020304" pitchFamily="18" charset="0"/>
                <a:cs typeface="Times New Roman" panose="02020603050405020304" pitchFamily="18" charset="0"/>
              </a:rPr>
              <a:t>cunoașterea</a:t>
            </a:r>
            <a:r>
              <a:rPr sz="1600" spc="-90" dirty="0">
                <a:solidFill>
                  <a:srgbClr val="FFFFFF"/>
                </a:solidFill>
                <a:latin typeface="Times New Roman" panose="02020603050405020304" pitchFamily="18" charset="0"/>
                <a:cs typeface="Times New Roman" panose="02020603050405020304" pitchFamily="18" charset="0"/>
              </a:rPr>
              <a:t>  </a:t>
            </a:r>
            <a:r>
              <a:rPr sz="1600" spc="-55" dirty="0" err="1">
                <a:solidFill>
                  <a:srgbClr val="FFFFFF"/>
                </a:solidFill>
                <a:latin typeface="Times New Roman" panose="02020603050405020304" pitchFamily="18" charset="0"/>
                <a:cs typeface="Times New Roman" panose="02020603050405020304" pitchFamily="18" charset="0"/>
              </a:rPr>
              <a:t>semnificației</a:t>
            </a:r>
            <a:r>
              <a:rPr sz="1600" spc="-5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acestor</a:t>
            </a:r>
            <a:r>
              <a:rPr sz="1600" spc="-1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gesturi</a:t>
            </a:r>
            <a:r>
              <a:rPr sz="1600" spc="-1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este</a:t>
            </a:r>
            <a:r>
              <a:rPr sz="1600" spc="-1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necesară</a:t>
            </a:r>
            <a:r>
              <a:rPr sz="1600" spc="-1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pentru</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a </a:t>
            </a:r>
            <a:r>
              <a:rPr sz="1600" spc="-10" dirty="0" err="1">
                <a:solidFill>
                  <a:srgbClr val="FFFFFF"/>
                </a:solidFill>
                <a:latin typeface="Times New Roman" panose="02020603050405020304" pitchFamily="18" charset="0"/>
                <a:cs typeface="Times New Roman" panose="02020603050405020304" pitchFamily="18" charset="0"/>
              </a:rPr>
              <a:t>evita</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o </a:t>
            </a:r>
            <a:r>
              <a:rPr sz="1600" spc="-85" dirty="0" err="1">
                <a:solidFill>
                  <a:srgbClr val="FFFFFF"/>
                </a:solidFill>
                <a:latin typeface="Times New Roman" panose="02020603050405020304" pitchFamily="18" charset="0"/>
                <a:cs typeface="Times New Roman" panose="02020603050405020304" pitchFamily="18" charset="0"/>
              </a:rPr>
              <a:t>situație</a:t>
            </a:r>
            <a:r>
              <a:rPr sz="1600" spc="-8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neplăcută</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În</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partea</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a </a:t>
            </a:r>
            <a:r>
              <a:rPr sz="1600" spc="-10" dirty="0" err="1">
                <a:solidFill>
                  <a:srgbClr val="FFFFFF"/>
                </a:solidFill>
                <a:latin typeface="Times New Roman" panose="02020603050405020304" pitchFamily="18" charset="0"/>
                <a:cs typeface="Times New Roman" panose="02020603050405020304" pitchFamily="18" charset="0"/>
              </a:rPr>
              <a:t>doua</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s-a </a:t>
            </a:r>
            <a:r>
              <a:rPr sz="1600" spc="-5" dirty="0" err="1">
                <a:solidFill>
                  <a:srgbClr val="FFFFFF"/>
                </a:solidFill>
                <a:latin typeface="Times New Roman" panose="02020603050405020304" pitchFamily="18" charset="0"/>
                <a:cs typeface="Times New Roman" panose="02020603050405020304" pitchFamily="18" charset="0"/>
              </a:rPr>
              <a:t>procedat</a:t>
            </a:r>
            <a:r>
              <a:rPr sz="1600" spc="-5" dirty="0">
                <a:solidFill>
                  <a:srgbClr val="FFFFFF"/>
                </a:solidFill>
                <a:latin typeface="Times New Roman" panose="02020603050405020304" pitchFamily="18" charset="0"/>
                <a:cs typeface="Times New Roman" panose="02020603050405020304" pitchFamily="18" charset="0"/>
              </a:rPr>
              <a:t> la </a:t>
            </a:r>
            <a:r>
              <a:rPr sz="1600" spc="-5" dirty="0" err="1">
                <a:solidFill>
                  <a:srgbClr val="FFFFFF"/>
                </a:solidFill>
                <a:latin typeface="Times New Roman" panose="02020603050405020304" pitchFamily="18" charset="0"/>
                <a:cs typeface="Times New Roman" panose="02020603050405020304" pitchFamily="18" charset="0"/>
              </a:rPr>
              <a:t>analiza</a:t>
            </a:r>
            <a:r>
              <a:rPr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textului</a:t>
            </a:r>
            <a:r>
              <a:rPr sz="1600" spc="-5" dirty="0">
                <a:solidFill>
                  <a:srgbClr val="FFFFFF"/>
                </a:solidFill>
                <a:latin typeface="Times New Roman" panose="02020603050405020304" pitchFamily="18" charset="0"/>
                <a:cs typeface="Times New Roman" panose="02020603050405020304" pitchFamily="18" charset="0"/>
              </a:rPr>
              <a:t> </a:t>
            </a:r>
            <a:r>
              <a:rPr sz="1600" i="1" spc="-10" dirty="0">
                <a:solidFill>
                  <a:srgbClr val="FFFFFF"/>
                </a:solidFill>
                <a:latin typeface="Times New Roman" panose="02020603050405020304" pitchFamily="18" charset="0"/>
                <a:cs typeface="Times New Roman" panose="02020603050405020304" pitchFamily="18" charset="0"/>
              </a:rPr>
              <a:t>Aladdin </a:t>
            </a:r>
            <a:r>
              <a:rPr sz="1600" i="1" spc="-210" dirty="0" err="1">
                <a:solidFill>
                  <a:srgbClr val="FFFFFF"/>
                </a:solidFill>
                <a:latin typeface="Times New Roman" panose="02020603050405020304" pitchFamily="18" charset="0"/>
                <a:cs typeface="Times New Roman" panose="02020603050405020304" pitchFamily="18" charset="0"/>
              </a:rPr>
              <a:t>și</a:t>
            </a:r>
            <a:r>
              <a:rPr sz="1600" i="1" spc="-210" dirty="0">
                <a:solidFill>
                  <a:srgbClr val="FFFFFF"/>
                </a:solidFill>
                <a:latin typeface="Times New Roman" panose="02020603050405020304" pitchFamily="18" charset="0"/>
                <a:cs typeface="Times New Roman" panose="02020603050405020304" pitchFamily="18" charset="0"/>
              </a:rPr>
              <a:t>  </a:t>
            </a:r>
            <a:r>
              <a:rPr sz="1600" i="1" spc="-10" dirty="0" err="1">
                <a:solidFill>
                  <a:srgbClr val="FFFFFF"/>
                </a:solidFill>
                <a:latin typeface="Times New Roman" panose="02020603050405020304" pitchFamily="18" charset="0"/>
                <a:cs typeface="Times New Roman" panose="02020603050405020304" pitchFamily="18" charset="0"/>
              </a:rPr>
              <a:t>lampa</a:t>
            </a:r>
            <a:r>
              <a:rPr sz="1600" i="1" spc="-10" dirty="0">
                <a:solidFill>
                  <a:srgbClr val="FFFFFF"/>
                </a:solidFill>
                <a:latin typeface="Times New Roman" panose="02020603050405020304" pitchFamily="18" charset="0"/>
                <a:cs typeface="Times New Roman" panose="02020603050405020304" pitchFamily="18" charset="0"/>
              </a:rPr>
              <a:t> </a:t>
            </a:r>
            <a:r>
              <a:rPr sz="1600" i="1" spc="-50" dirty="0" err="1">
                <a:solidFill>
                  <a:srgbClr val="FFFFFF"/>
                </a:solidFill>
                <a:latin typeface="Times New Roman" panose="02020603050405020304" pitchFamily="18" charset="0"/>
                <a:cs typeface="Times New Roman" panose="02020603050405020304" pitchFamily="18" charset="0"/>
              </a:rPr>
              <a:t>fermecată</a:t>
            </a:r>
            <a:r>
              <a:rPr sz="1600" spc="-5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Pornind</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de la </a:t>
            </a:r>
            <a:r>
              <a:rPr sz="1600" spc="-5" dirty="0" err="1">
                <a:solidFill>
                  <a:srgbClr val="FFFFFF"/>
                </a:solidFill>
                <a:latin typeface="Times New Roman" panose="02020603050405020304" pitchFamily="18" charset="0"/>
                <a:cs typeface="Times New Roman" panose="02020603050405020304" pitchFamily="18" charset="0"/>
              </a:rPr>
              <a:t>întrebări</a:t>
            </a:r>
            <a:r>
              <a:rPr sz="1600" spc="-5"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simple, </a:t>
            </a:r>
            <a:r>
              <a:rPr sz="1600" spc="-5" dirty="0">
                <a:solidFill>
                  <a:srgbClr val="FFFFFF"/>
                </a:solidFill>
                <a:latin typeface="Times New Roman" panose="02020603050405020304" pitchFamily="18" charset="0"/>
                <a:cs typeface="Times New Roman" panose="02020603050405020304" pitchFamily="18" charset="0"/>
              </a:rPr>
              <a:t>pe </a:t>
            </a:r>
            <a:r>
              <a:rPr sz="1600" spc="-10" dirty="0">
                <a:solidFill>
                  <a:srgbClr val="FFFFFF"/>
                </a:solidFill>
                <a:latin typeface="Times New Roman" panose="02020603050405020304" pitchFamily="18" charset="0"/>
                <a:cs typeface="Times New Roman" panose="02020603050405020304" pitchFamily="18" charset="0"/>
              </a:rPr>
              <a:t>text, </a:t>
            </a:r>
            <a:r>
              <a:rPr sz="1600" spc="-5" dirty="0">
                <a:solidFill>
                  <a:srgbClr val="FFFFFF"/>
                </a:solidFill>
                <a:latin typeface="Times New Roman" panose="02020603050405020304" pitchFamily="18" charset="0"/>
                <a:cs typeface="Times New Roman" panose="02020603050405020304" pitchFamily="18" charset="0"/>
              </a:rPr>
              <a:t>s-a </a:t>
            </a:r>
            <a:r>
              <a:rPr sz="1600" spc="-5" dirty="0" err="1">
                <a:solidFill>
                  <a:srgbClr val="FFFFFF"/>
                </a:solidFill>
                <a:latin typeface="Times New Roman" panose="02020603050405020304" pitchFamily="18" charset="0"/>
                <a:cs typeface="Times New Roman" panose="02020603050405020304" pitchFamily="18" charset="0"/>
              </a:rPr>
              <a:t>trecut</a:t>
            </a:r>
            <a:r>
              <a:rPr sz="1600" spc="-5" dirty="0">
                <a:solidFill>
                  <a:srgbClr val="FFFFFF"/>
                </a:solidFill>
                <a:latin typeface="Times New Roman" panose="02020603050405020304" pitchFamily="18" charset="0"/>
                <a:cs typeface="Times New Roman" panose="02020603050405020304" pitchFamily="18" charset="0"/>
              </a:rPr>
              <a:t> la </a:t>
            </a:r>
            <a:r>
              <a:rPr sz="1600" spc="-30" dirty="0" err="1">
                <a:solidFill>
                  <a:srgbClr val="FFFFFF"/>
                </a:solidFill>
                <a:latin typeface="Times New Roman" panose="02020603050405020304" pitchFamily="18" charset="0"/>
                <a:cs typeface="Times New Roman" panose="02020603050405020304" pitchFamily="18" charset="0"/>
              </a:rPr>
              <a:t>recunoașterea</a:t>
            </a:r>
            <a:r>
              <a:rPr sz="1600" spc="-30" dirty="0">
                <a:solidFill>
                  <a:srgbClr val="FFFFFF"/>
                </a:solidFill>
                <a:latin typeface="Times New Roman" panose="02020603050405020304" pitchFamily="18" charset="0"/>
                <a:cs typeface="Times New Roman" panose="02020603050405020304" pitchFamily="18" charset="0"/>
              </a:rPr>
              <a:t> </a:t>
            </a:r>
            <a:r>
              <a:rPr sz="1600" spc="-15" dirty="0" err="1">
                <a:solidFill>
                  <a:srgbClr val="FFFFFF"/>
                </a:solidFill>
                <a:latin typeface="Times New Roman" panose="02020603050405020304" pitchFamily="18" charset="0"/>
                <a:cs typeface="Times New Roman" panose="02020603050405020304" pitchFamily="18" charset="0"/>
              </a:rPr>
              <a:t>personajelor</a:t>
            </a:r>
            <a:r>
              <a:rPr sz="1600" spc="-1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urmărindu</a:t>
            </a:r>
            <a:r>
              <a:rPr sz="1600" spc="-5" dirty="0">
                <a:solidFill>
                  <a:srgbClr val="FFFFFF"/>
                </a:solidFill>
                <a:latin typeface="Times New Roman" panose="02020603050405020304" pitchFamily="18" charset="0"/>
                <a:cs typeface="Times New Roman" panose="02020603050405020304" pitchFamily="18" charset="0"/>
              </a:rPr>
              <a:t>-se </a:t>
            </a:r>
            <a:r>
              <a:rPr sz="1600" spc="-5" dirty="0" err="1">
                <a:solidFill>
                  <a:srgbClr val="FFFFFF"/>
                </a:solidFill>
                <a:latin typeface="Times New Roman" panose="02020603050405020304" pitchFamily="18" charset="0"/>
                <a:cs typeface="Times New Roman" panose="02020603050405020304" pitchFamily="18" charset="0"/>
              </a:rPr>
              <a:t>capacitatea</a:t>
            </a:r>
            <a:r>
              <a:rPr sz="1600" spc="-5" dirty="0">
                <a:solidFill>
                  <a:srgbClr val="FFFFFF"/>
                </a:solidFill>
                <a:latin typeface="Times New Roman" panose="02020603050405020304" pitchFamily="18" charset="0"/>
                <a:cs typeface="Times New Roman" panose="02020603050405020304" pitchFamily="18" charset="0"/>
              </a:rPr>
              <a:t> </a:t>
            </a:r>
            <a:r>
              <a:rPr sz="1600" spc="-50" dirty="0" err="1">
                <a:solidFill>
                  <a:srgbClr val="FFFFFF"/>
                </a:solidFill>
                <a:latin typeface="Times New Roman" panose="02020603050405020304" pitchFamily="18" charset="0"/>
                <a:cs typeface="Times New Roman" panose="02020603050405020304" pitchFamily="18" charset="0"/>
              </a:rPr>
              <a:t>participanților</a:t>
            </a:r>
            <a:r>
              <a:rPr sz="1600" spc="-5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de a </a:t>
            </a:r>
            <a:r>
              <a:rPr sz="1600" spc="-85" dirty="0" err="1">
                <a:solidFill>
                  <a:srgbClr val="FFFFFF"/>
                </a:solidFill>
                <a:latin typeface="Times New Roman" panose="02020603050405020304" pitchFamily="18" charset="0"/>
                <a:cs typeface="Times New Roman" panose="02020603050405020304" pitchFamily="18" charset="0"/>
              </a:rPr>
              <a:t>înțelege</a:t>
            </a:r>
            <a:r>
              <a:rPr sz="1600" spc="-8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selectiv</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un </a:t>
            </a:r>
            <a:r>
              <a:rPr sz="1600" spc="-10" dirty="0">
                <a:solidFill>
                  <a:srgbClr val="FFFFFF"/>
                </a:solidFill>
                <a:latin typeface="Times New Roman" panose="02020603050405020304" pitchFamily="18" charset="0"/>
                <a:cs typeface="Times New Roman" panose="02020603050405020304" pitchFamily="18" charset="0"/>
              </a:rPr>
              <a:t>text de </a:t>
            </a:r>
            <a:r>
              <a:rPr sz="1600" spc="-10" dirty="0" err="1">
                <a:solidFill>
                  <a:srgbClr val="FFFFFF"/>
                </a:solidFill>
                <a:latin typeface="Times New Roman" panose="02020603050405020304" pitchFamily="18" charset="0"/>
                <a:cs typeface="Times New Roman" panose="02020603050405020304" pitchFamily="18" charset="0"/>
              </a:rPr>
              <a:t>dimensiuni</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mai</a:t>
            </a:r>
            <a:r>
              <a:rPr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mari</a:t>
            </a:r>
            <a:r>
              <a:rPr lang="ro-RO" sz="1600" spc="-5" dirty="0">
                <a:solidFill>
                  <a:srgbClr val="FFFFFF"/>
                </a:solidFill>
                <a:latin typeface="Times New Roman" panose="02020603050405020304" pitchFamily="18" charset="0"/>
                <a:cs typeface="Times New Roman" panose="02020603050405020304" pitchFamily="18" charset="0"/>
              </a:rPr>
              <a:t>.</a:t>
            </a:r>
            <a:endParaRPr sz="1600" dirty="0">
              <a:latin typeface="Times New Roman" panose="02020603050405020304" pitchFamily="18" charset="0"/>
              <a:cs typeface="Times New Roman" panose="02020603050405020304" pitchFamily="18" charset="0"/>
            </a:endParaRPr>
          </a:p>
          <a:p>
            <a:pPr marL="12065" marR="5080" algn="just">
              <a:spcBef>
                <a:spcPts val="1000"/>
              </a:spcBef>
            </a:pPr>
            <a:r>
              <a:rPr sz="1600" spc="-5" dirty="0" err="1">
                <a:solidFill>
                  <a:srgbClr val="FFFFFF"/>
                </a:solidFill>
                <a:latin typeface="Times New Roman" panose="02020603050405020304" pitchFamily="18" charset="0"/>
                <a:cs typeface="Times New Roman" panose="02020603050405020304" pitchFamily="18" charset="0"/>
              </a:rPr>
              <a:t>Elevii</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gazdă</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ne-au </a:t>
            </a:r>
            <a:r>
              <a:rPr sz="1600" spc="-40" dirty="0" err="1">
                <a:solidFill>
                  <a:srgbClr val="FFFFFF"/>
                </a:solidFill>
                <a:latin typeface="Times New Roman" panose="02020603050405020304" pitchFamily="18" charset="0"/>
                <a:cs typeface="Times New Roman" panose="02020603050405020304" pitchFamily="18" charset="0"/>
              </a:rPr>
              <a:t>împărtășit</a:t>
            </a:r>
            <a:r>
              <a:rPr sz="1600" spc="-40"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din </a:t>
            </a:r>
            <a:r>
              <a:rPr sz="1600" spc="-75" dirty="0" err="1">
                <a:solidFill>
                  <a:srgbClr val="FFFFFF"/>
                </a:solidFill>
                <a:latin typeface="Times New Roman" panose="02020603050405020304" pitchFamily="18" charset="0"/>
                <a:cs typeface="Times New Roman" panose="02020603050405020304" pitchFamily="18" charset="0"/>
              </a:rPr>
              <a:t>experiența</a:t>
            </a:r>
            <a:r>
              <a:rPr sz="1600" spc="-75"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lor </a:t>
            </a:r>
            <a:r>
              <a:rPr sz="1600" spc="-5" dirty="0" err="1">
                <a:solidFill>
                  <a:srgbClr val="FFFFFF"/>
                </a:solidFill>
                <a:latin typeface="Times New Roman" panose="02020603050405020304" pitchFamily="18" charset="0"/>
                <a:cs typeface="Times New Roman" panose="02020603050405020304" pitchFamily="18" charset="0"/>
              </a:rPr>
              <a:t>în</a:t>
            </a:r>
            <a:r>
              <a:rPr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mânuirea</a:t>
            </a:r>
            <a:r>
              <a:rPr sz="1600" spc="-5" dirty="0">
                <a:solidFill>
                  <a:srgbClr val="FFFFFF"/>
                </a:solidFill>
                <a:latin typeface="Times New Roman" panose="02020603050405020304" pitchFamily="18" charset="0"/>
                <a:cs typeface="Times New Roman" panose="02020603050405020304" pitchFamily="18" charset="0"/>
              </a:rPr>
              <a:t> </a:t>
            </a:r>
            <a:r>
              <a:rPr sz="1600" spc="-45" dirty="0" err="1">
                <a:solidFill>
                  <a:srgbClr val="FFFFFF"/>
                </a:solidFill>
                <a:latin typeface="Times New Roman" panose="02020603050405020304" pitchFamily="18" charset="0"/>
                <a:cs typeface="Times New Roman" panose="02020603050405020304" pitchFamily="18" charset="0"/>
              </a:rPr>
              <a:t>păpușilor</a:t>
            </a:r>
            <a:r>
              <a:rPr sz="1600" spc="-4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Hacivat</a:t>
            </a:r>
            <a:r>
              <a:rPr sz="1600" spc="-5" dirty="0">
                <a:solidFill>
                  <a:srgbClr val="FFFFFF"/>
                </a:solidFill>
                <a:latin typeface="Times New Roman" panose="02020603050405020304" pitchFamily="18" charset="0"/>
                <a:cs typeface="Times New Roman" panose="02020603050405020304" pitchFamily="18" charset="0"/>
              </a:rPr>
              <a:t> </a:t>
            </a:r>
            <a:r>
              <a:rPr sz="1600" spc="-210" dirty="0" err="1">
                <a:solidFill>
                  <a:srgbClr val="FFFFFF"/>
                </a:solidFill>
                <a:latin typeface="Times New Roman" panose="02020603050405020304" pitchFamily="18" charset="0"/>
                <a:cs typeface="Times New Roman" panose="02020603050405020304" pitchFamily="18" charset="0"/>
              </a:rPr>
              <a:t>și</a:t>
            </a:r>
            <a:r>
              <a:rPr sz="1600" spc="-60" dirty="0">
                <a:solidFill>
                  <a:srgbClr val="FFFFFF"/>
                </a:solidFill>
                <a:latin typeface="Times New Roman" panose="02020603050405020304" pitchFamily="18" charset="0"/>
                <a:cs typeface="Times New Roman" panose="02020603050405020304" pitchFamily="18" charset="0"/>
              </a:rPr>
              <a:t> </a:t>
            </a:r>
            <a:r>
              <a:rPr lang="ro-RO" sz="1600" spc="-6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Karagöz</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specifice</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perioadei</a:t>
            </a:r>
            <a:r>
              <a:rPr sz="1600" spc="-1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otomane</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Am </a:t>
            </a:r>
            <a:r>
              <a:rPr sz="1600" spc="-5" dirty="0" err="1">
                <a:solidFill>
                  <a:srgbClr val="FFFFFF"/>
                </a:solidFill>
                <a:latin typeface="Times New Roman" panose="02020603050405020304" pitchFamily="18" charset="0"/>
                <a:cs typeface="Times New Roman" panose="02020603050405020304" pitchFamily="18" charset="0"/>
              </a:rPr>
              <a:t>fost</a:t>
            </a:r>
            <a:r>
              <a:rPr sz="1600" spc="-5" dirty="0">
                <a:solidFill>
                  <a:srgbClr val="FFFFFF"/>
                </a:solidFill>
                <a:latin typeface="Times New Roman" panose="02020603050405020304" pitchFamily="18" charset="0"/>
                <a:cs typeface="Times New Roman" panose="02020603050405020304" pitchFamily="18" charset="0"/>
              </a:rPr>
              <a:t> </a:t>
            </a:r>
            <a:r>
              <a:rPr sz="1600" spc="-45" dirty="0" err="1">
                <a:solidFill>
                  <a:srgbClr val="FFFFFF"/>
                </a:solidFill>
                <a:latin typeface="Times New Roman" panose="02020603050405020304" pitchFamily="18" charset="0"/>
                <a:cs typeface="Times New Roman" panose="02020603050405020304" pitchFamily="18" charset="0"/>
              </a:rPr>
              <a:t>introduși</a:t>
            </a:r>
            <a:r>
              <a:rPr sz="1600" spc="-4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în</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lumea</a:t>
            </a:r>
            <a:r>
              <a:rPr sz="1600" spc="-10" dirty="0">
                <a:solidFill>
                  <a:srgbClr val="FFFFFF"/>
                </a:solidFill>
                <a:latin typeface="Times New Roman" panose="02020603050405020304" pitchFamily="18" charset="0"/>
                <a:cs typeface="Times New Roman" panose="02020603050405020304" pitchFamily="18" charset="0"/>
              </a:rPr>
              <a:t> </a:t>
            </a:r>
            <a:r>
              <a:rPr sz="1600" spc="-120" dirty="0" err="1">
                <a:solidFill>
                  <a:srgbClr val="FFFFFF"/>
                </a:solidFill>
                <a:latin typeface="Times New Roman" panose="02020603050405020304" pitchFamily="18" charset="0"/>
                <a:cs typeface="Times New Roman" panose="02020603050405020304" pitchFamily="18" charset="0"/>
              </a:rPr>
              <a:t>Imperiului</a:t>
            </a:r>
            <a:r>
              <a:rPr sz="1600" spc="-120" dirty="0">
                <a:solidFill>
                  <a:srgbClr val="FFFFFF"/>
                </a:solidFill>
                <a:latin typeface="Times New Roman" panose="02020603050405020304" pitchFamily="18" charset="0"/>
                <a:cs typeface="Times New Roman" panose="02020603050405020304" pitchFamily="18" charset="0"/>
              </a:rPr>
              <a:t>  </a:t>
            </a:r>
            <a:r>
              <a:rPr lang="de-DE" sz="1600" spc="-5" dirty="0">
                <a:solidFill>
                  <a:srgbClr val="FFFFFF"/>
                </a:solidFill>
                <a:latin typeface="Times New Roman" panose="02020603050405020304" pitchFamily="18" charset="0"/>
                <a:cs typeface="Times New Roman" panose="02020603050405020304" pitchFamily="18" charset="0"/>
              </a:rPr>
              <a:t>O</a:t>
            </a:r>
            <a:r>
              <a:rPr sz="1600" spc="-5" dirty="0">
                <a:solidFill>
                  <a:srgbClr val="FFFFFF"/>
                </a:solidFill>
                <a:latin typeface="Times New Roman" panose="02020603050405020304" pitchFamily="18" charset="0"/>
                <a:cs typeface="Times New Roman" panose="02020603050405020304" pitchFamily="18" charset="0"/>
              </a:rPr>
              <a:t>toman</a:t>
            </a:r>
            <a:r>
              <a:rPr sz="1600" spc="4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cu</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oamenii</a:t>
            </a:r>
            <a:r>
              <a:rPr sz="1600" spc="4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ei</a:t>
            </a:r>
            <a:r>
              <a:rPr sz="1600" spc="-5" dirty="0">
                <a:solidFill>
                  <a:srgbClr val="FFFFFF"/>
                </a:solidFill>
                <a:latin typeface="Times New Roman" panose="02020603050405020304" pitchFamily="18" charset="0"/>
                <a:cs typeface="Times New Roman" panose="02020603050405020304" pitchFamily="18" charset="0"/>
              </a:rPr>
              <a:t>:</a:t>
            </a:r>
            <a:r>
              <a:rPr sz="1600" spc="1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buni-răi</a:t>
            </a:r>
            <a:r>
              <a:rPr sz="1600" spc="-5" dirty="0">
                <a:solidFill>
                  <a:srgbClr val="FFFFFF"/>
                </a:solidFill>
                <a:latin typeface="Times New Roman" panose="02020603050405020304" pitchFamily="18" charset="0"/>
                <a:cs typeface="Times New Roman" panose="02020603050405020304" pitchFamily="18" charset="0"/>
              </a:rPr>
              <a:t>,</a:t>
            </a:r>
            <a:r>
              <a:rPr sz="1600" spc="45" dirty="0">
                <a:solidFill>
                  <a:srgbClr val="FFFFFF"/>
                </a:solidFill>
                <a:latin typeface="Times New Roman" panose="02020603050405020304" pitchFamily="18" charset="0"/>
                <a:cs typeface="Times New Roman" panose="02020603050405020304" pitchFamily="18" charset="0"/>
              </a:rPr>
              <a:t> </a:t>
            </a:r>
            <a:r>
              <a:rPr sz="1600" spc="-30" dirty="0" err="1">
                <a:solidFill>
                  <a:srgbClr val="FFFFFF"/>
                </a:solidFill>
                <a:latin typeface="Times New Roman" panose="02020603050405020304" pitchFamily="18" charset="0"/>
                <a:cs typeface="Times New Roman" panose="02020603050405020304" pitchFamily="18" charset="0"/>
              </a:rPr>
              <a:t>serioși-veseli</a:t>
            </a:r>
            <a:r>
              <a:rPr sz="1600" spc="-30" dirty="0">
                <a:solidFill>
                  <a:srgbClr val="FFFFFF"/>
                </a:solidFill>
                <a:latin typeface="Times New Roman" panose="02020603050405020304" pitchFamily="18" charset="0"/>
                <a:cs typeface="Times New Roman" panose="02020603050405020304" pitchFamily="18" charset="0"/>
              </a:rPr>
              <a:t>,</a:t>
            </a:r>
            <a:r>
              <a:rPr sz="1600" spc="55" dirty="0">
                <a:solidFill>
                  <a:srgbClr val="FFFFFF"/>
                </a:solidFill>
                <a:latin typeface="Times New Roman" panose="02020603050405020304" pitchFamily="18" charset="0"/>
                <a:cs typeface="Times New Roman" panose="02020603050405020304" pitchFamily="18" charset="0"/>
              </a:rPr>
              <a:t> </a:t>
            </a:r>
            <a:r>
              <a:rPr sz="1600" spc="-75" dirty="0" err="1">
                <a:solidFill>
                  <a:srgbClr val="FFFFFF"/>
                </a:solidFill>
                <a:latin typeface="Times New Roman" panose="02020603050405020304" pitchFamily="18" charset="0"/>
                <a:cs typeface="Times New Roman" panose="02020603050405020304" pitchFamily="18" charset="0"/>
              </a:rPr>
              <a:t>cinstiți-necinstiți</a:t>
            </a:r>
            <a:r>
              <a:rPr sz="1600" spc="60"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etc.</a:t>
            </a:r>
            <a:r>
              <a:rPr sz="1600" spc="2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În</a:t>
            </a:r>
            <a:r>
              <a:rPr sz="1600" spc="20"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ultima</a:t>
            </a:r>
            <a:r>
              <a:rPr sz="1600" spc="3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parte</a:t>
            </a:r>
            <a:r>
              <a:rPr sz="1600" spc="35"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a</a:t>
            </a:r>
            <a:r>
              <a:rPr sz="1600" spc="1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zilei</a:t>
            </a:r>
            <a:r>
              <a:rPr sz="1600" spc="-10" dirty="0">
                <a:solidFill>
                  <a:srgbClr val="FFFFFF"/>
                </a:solidFill>
                <a:latin typeface="Times New Roman" panose="02020603050405020304" pitchFamily="18" charset="0"/>
                <a:cs typeface="Times New Roman" panose="02020603050405020304" pitchFamily="18" charset="0"/>
              </a:rPr>
              <a:t>,</a:t>
            </a:r>
            <a:r>
              <a:rPr sz="1600" spc="2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a</a:t>
            </a:r>
            <a:r>
              <a:rPr sz="1600" spc="2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fost</a:t>
            </a:r>
            <a:r>
              <a:rPr sz="1600" spc="2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organizat</a:t>
            </a:r>
            <a:r>
              <a:rPr sz="1600" spc="45"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un</a:t>
            </a:r>
            <a:r>
              <a:rPr sz="1600" spc="2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work-shop</a:t>
            </a:r>
            <a:r>
              <a:rPr sz="1600" spc="6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de</a:t>
            </a:r>
            <a:r>
              <a:rPr sz="1600" spc="20"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dans</a:t>
            </a:r>
            <a:r>
              <a:rPr sz="1600" spc="2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turcesc</a:t>
            </a:r>
            <a:r>
              <a:rPr sz="1600" spc="-5" dirty="0">
                <a:solidFill>
                  <a:srgbClr val="FFFFFF"/>
                </a:solidFill>
                <a:latin typeface="Times New Roman" panose="02020603050405020304" pitchFamily="18" charset="0"/>
                <a:cs typeface="Times New Roman" panose="02020603050405020304" pitchFamily="18" charset="0"/>
              </a:rPr>
              <a:t>,</a:t>
            </a:r>
            <a:r>
              <a:rPr sz="1600" spc="3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românesc</a:t>
            </a:r>
            <a:r>
              <a:rPr sz="1600" spc="-5" dirty="0">
                <a:solidFill>
                  <a:srgbClr val="FFFFFF"/>
                </a:solidFill>
                <a:latin typeface="Times New Roman" panose="02020603050405020304" pitchFamily="18" charset="0"/>
                <a:cs typeface="Times New Roman" panose="02020603050405020304" pitchFamily="18" charset="0"/>
              </a:rPr>
              <a:t>,</a:t>
            </a:r>
            <a:r>
              <a:rPr sz="1600" spc="5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leton</a:t>
            </a:r>
            <a:r>
              <a:rPr sz="1600" spc="-10" dirty="0">
                <a:solidFill>
                  <a:srgbClr val="FFFFFF"/>
                </a:solidFill>
                <a:latin typeface="Times New Roman" panose="02020603050405020304" pitchFamily="18" charset="0"/>
                <a:cs typeface="Times New Roman" panose="02020603050405020304" pitchFamily="18" charset="0"/>
              </a:rPr>
              <a:t>.</a:t>
            </a:r>
            <a:r>
              <a:rPr lang="de-DE"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Elevii</a:t>
            </a:r>
            <a:r>
              <a:rPr sz="1600" spc="-5" dirty="0">
                <a:solidFill>
                  <a:srgbClr val="FFFFFF"/>
                </a:solidFill>
                <a:latin typeface="Times New Roman" panose="02020603050405020304" pitchFamily="18" charset="0"/>
                <a:cs typeface="Times New Roman" panose="02020603050405020304" pitchFamily="18" charset="0"/>
              </a:rPr>
              <a:t> au </a:t>
            </a:r>
            <a:r>
              <a:rPr sz="1600" spc="-95" dirty="0" err="1">
                <a:solidFill>
                  <a:srgbClr val="FFFFFF"/>
                </a:solidFill>
                <a:latin typeface="Times New Roman" panose="02020603050405020304" pitchFamily="18" charset="0"/>
                <a:cs typeface="Times New Roman" panose="02020603050405020304" pitchFamily="18" charset="0"/>
              </a:rPr>
              <a:t>învățat</a:t>
            </a:r>
            <a:r>
              <a:rPr sz="1600" spc="-9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fiecare</a:t>
            </a:r>
            <a:r>
              <a:rPr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în</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parte</a:t>
            </a:r>
            <a:r>
              <a:rPr sz="1600" spc="-1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dansuri</a:t>
            </a:r>
            <a:r>
              <a:rPr sz="1600" spc="-10" dirty="0">
                <a:solidFill>
                  <a:srgbClr val="FFFFFF"/>
                </a:solidFill>
                <a:latin typeface="Times New Roman" panose="02020603050405020304" pitchFamily="18" charset="0"/>
                <a:cs typeface="Times New Roman" panose="02020603050405020304" pitchFamily="18" charset="0"/>
              </a:rPr>
              <a:t> </a:t>
            </a:r>
            <a:r>
              <a:rPr sz="1600" spc="-60" dirty="0" err="1">
                <a:solidFill>
                  <a:srgbClr val="FFFFFF"/>
                </a:solidFill>
                <a:latin typeface="Times New Roman" panose="02020603050405020304" pitchFamily="18" charset="0"/>
                <a:cs typeface="Times New Roman" panose="02020603050405020304" pitchFamily="18" charset="0"/>
              </a:rPr>
              <a:t>tradiționale</a:t>
            </a:r>
            <a:r>
              <a:rPr sz="1600" spc="-60"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ale </a:t>
            </a:r>
            <a:r>
              <a:rPr sz="1600" spc="-100" dirty="0" err="1">
                <a:solidFill>
                  <a:srgbClr val="FFFFFF"/>
                </a:solidFill>
                <a:latin typeface="Times New Roman" panose="02020603050405020304" pitchFamily="18" charset="0"/>
                <a:cs typeface="Times New Roman" panose="02020603050405020304" pitchFamily="18" charset="0"/>
              </a:rPr>
              <a:t>țărilor</a:t>
            </a:r>
            <a:r>
              <a:rPr sz="1600" spc="-10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aflate</a:t>
            </a:r>
            <a:r>
              <a:rPr sz="1600" spc="-10"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în</a:t>
            </a:r>
            <a:r>
              <a:rPr sz="1600" spc="-5"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proiect</a:t>
            </a:r>
            <a:r>
              <a:rPr sz="1600" spc="-10" dirty="0">
                <a:solidFill>
                  <a:srgbClr val="FFFFFF"/>
                </a:solidFill>
                <a:latin typeface="Times New Roman" panose="02020603050405020304" pitchFamily="18" charset="0"/>
                <a:cs typeface="Times New Roman" panose="02020603050405020304" pitchFamily="18" charset="0"/>
              </a:rPr>
              <a:t>. </a:t>
            </a:r>
            <a:r>
              <a:rPr sz="1600" spc="-15" dirty="0">
                <a:solidFill>
                  <a:srgbClr val="FFFFFF"/>
                </a:solidFill>
                <a:latin typeface="Times New Roman" panose="02020603050405020304" pitchFamily="18" charset="0"/>
                <a:cs typeface="Times New Roman" panose="02020603050405020304" pitchFamily="18" charset="0"/>
              </a:rPr>
              <a:t>Ulterior, </a:t>
            </a:r>
            <a:r>
              <a:rPr sz="1600" spc="-5" dirty="0">
                <a:solidFill>
                  <a:srgbClr val="FFFFFF"/>
                </a:solidFill>
                <a:latin typeface="Times New Roman" panose="02020603050405020304" pitchFamily="18" charset="0"/>
                <a:cs typeface="Times New Roman" panose="02020603050405020304" pitchFamily="18" charset="0"/>
              </a:rPr>
              <a:t>a </a:t>
            </a:r>
            <a:r>
              <a:rPr sz="1600" spc="-10" dirty="0" err="1">
                <a:solidFill>
                  <a:srgbClr val="FFFFFF"/>
                </a:solidFill>
                <a:latin typeface="Times New Roman" panose="02020603050405020304" pitchFamily="18" charset="0"/>
                <a:cs typeface="Times New Roman" panose="02020603050405020304" pitchFamily="18" charset="0"/>
              </a:rPr>
              <a:t>avut</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loc un concurs de </a:t>
            </a:r>
            <a:r>
              <a:rPr sz="1600" dirty="0" err="1">
                <a:solidFill>
                  <a:srgbClr val="FFFFFF"/>
                </a:solidFill>
                <a:latin typeface="Times New Roman" panose="02020603050405020304" pitchFamily="18" charset="0"/>
                <a:cs typeface="Times New Roman" panose="02020603050405020304" pitchFamily="18" charset="0"/>
              </a:rPr>
              <a:t>volei</a:t>
            </a:r>
            <a:r>
              <a:rPr sz="1600" dirty="0">
                <a:solidFill>
                  <a:srgbClr val="FFFFFF"/>
                </a:solidFill>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gazde</a:t>
            </a:r>
            <a:r>
              <a:rPr sz="1600" spc="50"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vs. </a:t>
            </a:r>
            <a:r>
              <a:rPr sz="1600" spc="-90" dirty="0" err="1">
                <a:solidFill>
                  <a:srgbClr val="FFFFFF"/>
                </a:solidFill>
                <a:latin typeface="Times New Roman" panose="02020603050405020304" pitchFamily="18" charset="0"/>
                <a:cs typeface="Times New Roman" panose="02020603050405020304" pitchFamily="18" charset="0"/>
              </a:rPr>
              <a:t>oaspeți</a:t>
            </a:r>
            <a:r>
              <a:rPr sz="1600" spc="-90" dirty="0">
                <a:solidFill>
                  <a:srgbClr val="FFFFFF"/>
                </a:solidFill>
                <a:latin typeface="Times New Roman" panose="02020603050405020304" pitchFamily="18" charset="0"/>
                <a:cs typeface="Times New Roman" panose="02020603050405020304" pitchFamily="18" charset="0"/>
              </a:rPr>
              <a:t>.</a:t>
            </a:r>
            <a:endParaRPr lang="ro-RO" sz="1600" dirty="0">
              <a:latin typeface="Times New Roman" panose="02020603050405020304" pitchFamily="18" charset="0"/>
              <a:cs typeface="Times New Roman" panose="02020603050405020304" pitchFamily="18" charset="0"/>
            </a:endParaRPr>
          </a:p>
          <a:p>
            <a:pPr marL="12065" marR="5080" algn="just">
              <a:spcBef>
                <a:spcPts val="1000"/>
              </a:spcBef>
            </a:pPr>
            <a:r>
              <a:rPr sz="1600" spc="-10" dirty="0" err="1">
                <a:solidFill>
                  <a:srgbClr val="FFFFFF"/>
                </a:solidFill>
                <a:latin typeface="Times New Roman" panose="02020603050405020304" pitchFamily="18" charset="0"/>
                <a:cs typeface="Times New Roman" panose="02020603050405020304" pitchFamily="18" charset="0"/>
              </a:rPr>
              <a:t>Momentul</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Ebru </a:t>
            </a:r>
            <a:r>
              <a:rPr sz="1600" spc="-45" dirty="0">
                <a:solidFill>
                  <a:srgbClr val="FFFFFF"/>
                </a:solidFill>
                <a:latin typeface="Times New Roman" panose="02020603050405020304" pitchFamily="18" charset="0"/>
                <a:cs typeface="Times New Roman" panose="02020603050405020304" pitchFamily="18" charset="0"/>
              </a:rPr>
              <a:t>desfășurat </a:t>
            </a:r>
            <a:r>
              <a:rPr sz="1600" spc="-5" dirty="0">
                <a:solidFill>
                  <a:srgbClr val="FFFFFF"/>
                </a:solidFill>
                <a:latin typeface="Times New Roman" panose="02020603050405020304" pitchFamily="18" charset="0"/>
                <a:cs typeface="Times New Roman" panose="02020603050405020304" pitchFamily="18" charset="0"/>
              </a:rPr>
              <a:t>în </a:t>
            </a:r>
            <a:r>
              <a:rPr sz="1600" spc="-65" dirty="0">
                <a:solidFill>
                  <a:srgbClr val="FFFFFF"/>
                </a:solidFill>
                <a:latin typeface="Times New Roman" panose="02020603050405020304" pitchFamily="18" charset="0"/>
                <a:cs typeface="Times New Roman" panose="02020603050405020304" pitchFamily="18" charset="0"/>
              </a:rPr>
              <a:t>școala </a:t>
            </a:r>
            <a:r>
              <a:rPr sz="1600" spc="-10" dirty="0">
                <a:solidFill>
                  <a:srgbClr val="FFFFFF"/>
                </a:solidFill>
                <a:latin typeface="Times New Roman" panose="02020603050405020304" pitchFamily="18" charset="0"/>
                <a:cs typeface="Times New Roman" panose="02020603050405020304" pitchFamily="18" charset="0"/>
              </a:rPr>
              <a:t>gazdă, </a:t>
            </a:r>
            <a:r>
              <a:rPr sz="1600" spc="-5" dirty="0">
                <a:solidFill>
                  <a:srgbClr val="FFFFFF"/>
                </a:solidFill>
                <a:latin typeface="Times New Roman" panose="02020603050405020304" pitchFamily="18" charset="0"/>
                <a:cs typeface="Times New Roman" panose="02020603050405020304" pitchFamily="18" charset="0"/>
              </a:rPr>
              <a:t>coordonat de </a:t>
            </a:r>
            <a:r>
              <a:rPr sz="1600" spc="-10" dirty="0">
                <a:solidFill>
                  <a:srgbClr val="FFFFFF"/>
                </a:solidFill>
                <a:latin typeface="Times New Roman" panose="02020603050405020304" pitchFamily="18" charset="0"/>
                <a:cs typeface="Times New Roman" panose="02020603050405020304" pitchFamily="18" charset="0"/>
              </a:rPr>
              <a:t>doamna prof.</a:t>
            </a:r>
            <a:r>
              <a:rPr sz="1600" spc="-10" dirty="0">
                <a:solidFill>
                  <a:srgbClr val="57C1B9"/>
                </a:solidFill>
                <a:uFill>
                  <a:solidFill>
                    <a:srgbClr val="57C1B9"/>
                  </a:solidFill>
                </a:uFill>
                <a:latin typeface="Times New Roman" panose="02020603050405020304" pitchFamily="18" charset="0"/>
                <a:cs typeface="Times New Roman" panose="02020603050405020304" pitchFamily="18" charset="0"/>
              </a:rPr>
              <a:t> </a:t>
            </a:r>
            <a:r>
              <a:rPr lang="ro-RO" sz="1600" spc="-10" dirty="0">
                <a:uFill>
                  <a:solidFill>
                    <a:srgbClr val="57C1B9"/>
                  </a:solidFill>
                </a:uFill>
                <a:latin typeface="Times New Roman" panose="02020603050405020304" pitchFamily="18" charset="0"/>
                <a:cs typeface="Times New Roman" panose="02020603050405020304" pitchFamily="18" charset="0"/>
              </a:rPr>
              <a:t>Ș</a:t>
            </a:r>
            <a:r>
              <a:rPr lang="de-DE" sz="1600" spc="-5" dirty="0" err="1">
                <a:uFill>
                  <a:solidFill>
                    <a:srgbClr val="57C1B9"/>
                  </a:solidFill>
                </a:uFill>
                <a:latin typeface="Times New Roman" panose="02020603050405020304" pitchFamily="18" charset="0"/>
                <a:cs typeface="Times New Roman" panose="02020603050405020304" pitchFamily="18" charset="0"/>
              </a:rPr>
              <a:t>ükriye</a:t>
            </a:r>
            <a:r>
              <a:rPr sz="1600" spc="-5" dirty="0">
                <a:latin typeface="Times New Roman" panose="02020603050405020304" pitchFamily="18" charset="0"/>
                <a:cs typeface="Times New Roman" panose="02020603050405020304" pitchFamily="18" charset="0"/>
              </a:rPr>
              <a:t> </a:t>
            </a:r>
            <a:r>
              <a:rPr sz="1600" spc="-10" dirty="0" err="1">
                <a:solidFill>
                  <a:srgbClr val="FFFFFF"/>
                </a:solidFill>
                <a:latin typeface="Times New Roman" panose="02020603050405020304" pitchFamily="18" charset="0"/>
                <a:cs typeface="Times New Roman" panose="02020603050405020304" pitchFamily="18" charset="0"/>
              </a:rPr>
              <a:t>Kantaro</a:t>
            </a:r>
            <a:r>
              <a:rPr lang="ro-RO" sz="1600" spc="-10" dirty="0">
                <a:solidFill>
                  <a:srgbClr val="FFFFFF"/>
                </a:solidFill>
                <a:latin typeface="Times New Roman" panose="02020603050405020304" pitchFamily="18" charset="0"/>
                <a:cs typeface="Times New Roman" panose="02020603050405020304" pitchFamily="18" charset="0"/>
              </a:rPr>
              <a:t>ğ</a:t>
            </a:r>
            <a:r>
              <a:rPr sz="1600" spc="-10" dirty="0" err="1">
                <a:solidFill>
                  <a:srgbClr val="FFFFFF"/>
                </a:solidFill>
                <a:latin typeface="Times New Roman" panose="02020603050405020304" pitchFamily="18" charset="0"/>
                <a:cs typeface="Times New Roman" panose="02020603050405020304" pitchFamily="18" charset="0"/>
              </a:rPr>
              <a:t>lu</a:t>
            </a:r>
            <a:r>
              <a:rPr sz="1600" spc="-1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ne-a </a:t>
            </a:r>
            <a:r>
              <a:rPr sz="1600" spc="-10" dirty="0">
                <a:solidFill>
                  <a:srgbClr val="FFFFFF"/>
                </a:solidFill>
                <a:latin typeface="Times New Roman" panose="02020603050405020304" pitchFamily="18" charset="0"/>
                <a:cs typeface="Times New Roman" panose="02020603050405020304" pitchFamily="18" charset="0"/>
              </a:rPr>
              <a:t>dezvăluit </a:t>
            </a:r>
            <a:r>
              <a:rPr sz="1600" spc="-5" dirty="0">
                <a:solidFill>
                  <a:srgbClr val="FFFFFF"/>
                </a:solidFill>
                <a:latin typeface="Times New Roman" panose="02020603050405020304" pitchFamily="18" charset="0"/>
                <a:cs typeface="Times New Roman" panose="02020603050405020304" pitchFamily="18" charset="0"/>
              </a:rPr>
              <a:t>tehnica realizării marmurei false </a:t>
            </a:r>
            <a:r>
              <a:rPr sz="1600" spc="-210" dirty="0">
                <a:solidFill>
                  <a:srgbClr val="FFFFFF"/>
                </a:solidFill>
                <a:latin typeface="Times New Roman" panose="02020603050405020304" pitchFamily="18" charset="0"/>
                <a:cs typeface="Times New Roman" panose="02020603050405020304" pitchFamily="18" charset="0"/>
              </a:rPr>
              <a:t>și</a:t>
            </a:r>
            <a:r>
              <a:rPr sz="1600" spc="-6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a </a:t>
            </a:r>
            <a:r>
              <a:rPr sz="1600" spc="-75" dirty="0">
                <a:solidFill>
                  <a:srgbClr val="FFFFFF"/>
                </a:solidFill>
                <a:latin typeface="Times New Roman" panose="02020603050405020304" pitchFamily="18" charset="0"/>
                <a:cs typeface="Times New Roman" panose="02020603050405020304" pitchFamily="18" charset="0"/>
              </a:rPr>
              <a:t>desenelor  </a:t>
            </a:r>
            <a:r>
              <a:rPr sz="1600" spc="-10" dirty="0">
                <a:solidFill>
                  <a:srgbClr val="FFFFFF"/>
                </a:solidFill>
                <a:latin typeface="Times New Roman" panose="02020603050405020304" pitchFamily="18" charset="0"/>
                <a:cs typeface="Times New Roman" panose="02020603050405020304" pitchFamily="18" charset="0"/>
              </a:rPr>
              <a:t>acesteia. </a:t>
            </a:r>
            <a:r>
              <a:rPr sz="1600" spc="-5" dirty="0">
                <a:solidFill>
                  <a:srgbClr val="FFFFFF"/>
                </a:solidFill>
                <a:latin typeface="Times New Roman" panose="02020603050405020304" pitchFamily="18" charset="0"/>
                <a:cs typeface="Times New Roman" panose="02020603050405020304" pitchFamily="18" charset="0"/>
              </a:rPr>
              <a:t>A </a:t>
            </a:r>
            <a:r>
              <a:rPr sz="1600" spc="-10" dirty="0">
                <a:solidFill>
                  <a:srgbClr val="FFFFFF"/>
                </a:solidFill>
                <a:latin typeface="Times New Roman" panose="02020603050405020304" pitchFamily="18" charset="0"/>
                <a:cs typeface="Times New Roman" panose="02020603050405020304" pitchFamily="18" charset="0"/>
              </a:rPr>
              <a:t>fost precizată </a:t>
            </a:r>
            <a:r>
              <a:rPr sz="1600" spc="-65" dirty="0">
                <a:solidFill>
                  <a:srgbClr val="FFFFFF"/>
                </a:solidFill>
                <a:latin typeface="Times New Roman" panose="02020603050405020304" pitchFamily="18" charset="0"/>
                <a:cs typeface="Times New Roman" panose="02020603050405020304" pitchFamily="18" charset="0"/>
              </a:rPr>
              <a:t>semnificația </a:t>
            </a:r>
            <a:r>
              <a:rPr sz="1600" spc="-10" dirty="0">
                <a:solidFill>
                  <a:srgbClr val="FFFFFF"/>
                </a:solidFill>
                <a:latin typeface="Times New Roman" panose="02020603050405020304" pitchFamily="18" charset="0"/>
                <a:cs typeface="Times New Roman" panose="02020603050405020304" pitchFamily="18" charset="0"/>
              </a:rPr>
              <a:t>tehnicii Ebru, atestată drept valoare culturală UNESCO </a:t>
            </a:r>
            <a:r>
              <a:rPr sz="1600" spc="-5" dirty="0">
                <a:solidFill>
                  <a:srgbClr val="FFFFFF"/>
                </a:solidFill>
                <a:latin typeface="Times New Roman" panose="02020603050405020304" pitchFamily="18" charset="0"/>
                <a:cs typeface="Times New Roman" panose="02020603050405020304" pitchFamily="18" charset="0"/>
              </a:rPr>
              <a:t>de pe </a:t>
            </a:r>
            <a:r>
              <a:rPr sz="1600" spc="-10" dirty="0">
                <a:solidFill>
                  <a:srgbClr val="FFFFFF"/>
                </a:solidFill>
                <a:latin typeface="Times New Roman" panose="02020603050405020304" pitchFamily="18" charset="0"/>
                <a:cs typeface="Times New Roman" panose="02020603050405020304" pitchFamily="18" charset="0"/>
              </a:rPr>
              <a:t>teritoriul </a:t>
            </a:r>
            <a:r>
              <a:rPr sz="1600" spc="-15" dirty="0">
                <a:solidFill>
                  <a:srgbClr val="FFFFFF"/>
                </a:solidFill>
                <a:latin typeface="Times New Roman" panose="02020603050405020304" pitchFamily="18" charset="0"/>
                <a:cs typeface="Times New Roman" panose="02020603050405020304" pitchFamily="18" charset="0"/>
              </a:rPr>
              <a:t>Turciei. </a:t>
            </a:r>
            <a:r>
              <a:rPr sz="1600" spc="10" dirty="0">
                <a:solidFill>
                  <a:srgbClr val="FFFFFF"/>
                </a:solidFill>
                <a:latin typeface="Times New Roman" panose="02020603050405020304" pitchFamily="18" charset="0"/>
                <a:cs typeface="Times New Roman" panose="02020603050405020304" pitchFamily="18" charset="0"/>
              </a:rPr>
              <a:t>S-a </a:t>
            </a:r>
            <a:r>
              <a:rPr sz="1600" spc="-5" dirty="0">
                <a:solidFill>
                  <a:srgbClr val="FFFFFF"/>
                </a:solidFill>
                <a:latin typeface="Times New Roman" panose="02020603050405020304" pitchFamily="18" charset="0"/>
                <a:cs typeface="Times New Roman" panose="02020603050405020304" pitchFamily="18" charset="0"/>
              </a:rPr>
              <a:t>participat la </a:t>
            </a:r>
            <a:r>
              <a:rPr sz="1600" spc="-85" dirty="0">
                <a:solidFill>
                  <a:srgbClr val="FFFFFF"/>
                </a:solidFill>
                <a:latin typeface="Times New Roman" panose="02020603050405020304" pitchFamily="18" charset="0"/>
                <a:cs typeface="Times New Roman" panose="02020603050405020304" pitchFamily="18" charset="0"/>
              </a:rPr>
              <a:t>expoziția </a:t>
            </a:r>
            <a:r>
              <a:rPr sz="1600" spc="-5" dirty="0" err="1">
                <a:solidFill>
                  <a:srgbClr val="FFFFFF"/>
                </a:solidFill>
                <a:latin typeface="Times New Roman" panose="02020603050405020304" pitchFamily="18" charset="0"/>
                <a:cs typeface="Times New Roman" panose="02020603050405020304" pitchFamily="18" charset="0"/>
              </a:rPr>
              <a:t>tehnică</a:t>
            </a:r>
            <a:r>
              <a:rPr sz="1600" spc="-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realizată</a:t>
            </a:r>
            <a:r>
              <a:rPr sz="1600" spc="-5" dirty="0">
                <a:solidFill>
                  <a:srgbClr val="FFFFFF"/>
                </a:solidFill>
                <a:latin typeface="Times New Roman" panose="02020603050405020304" pitchFamily="18" charset="0"/>
                <a:cs typeface="Times New Roman" panose="02020603050405020304" pitchFamily="18" charset="0"/>
              </a:rPr>
              <a:t> de </a:t>
            </a:r>
            <a:r>
              <a:rPr sz="1600" spc="-10" dirty="0">
                <a:solidFill>
                  <a:srgbClr val="FFFFFF"/>
                </a:solidFill>
                <a:latin typeface="Times New Roman" panose="02020603050405020304" pitchFamily="18" charset="0"/>
                <a:cs typeface="Times New Roman" panose="02020603050405020304" pitchFamily="18" charset="0"/>
              </a:rPr>
              <a:t>elevii liceului din</a:t>
            </a:r>
            <a:r>
              <a:rPr sz="1600" spc="105" dirty="0">
                <a:solidFill>
                  <a:srgbClr val="FFFFFF"/>
                </a:solidFill>
                <a:latin typeface="Times New Roman" panose="02020603050405020304" pitchFamily="18" charset="0"/>
                <a:cs typeface="Times New Roman" panose="02020603050405020304" pitchFamily="18" charset="0"/>
              </a:rPr>
              <a:t> </a:t>
            </a:r>
            <a:r>
              <a:rPr sz="1600" spc="-20" dirty="0" err="1">
                <a:solidFill>
                  <a:srgbClr val="FFFFFF"/>
                </a:solidFill>
                <a:latin typeface="Times New Roman" panose="02020603050405020304" pitchFamily="18" charset="0"/>
                <a:cs typeface="Times New Roman" panose="02020603050405020304" pitchFamily="18" charset="0"/>
              </a:rPr>
              <a:t>Șereflikochisar</a:t>
            </a:r>
            <a:r>
              <a:rPr sz="1600" spc="-20" dirty="0">
                <a:solidFill>
                  <a:srgbClr val="FFFFFF"/>
                </a:solidFill>
                <a:latin typeface="Times New Roman" panose="02020603050405020304" pitchFamily="18" charset="0"/>
                <a:cs typeface="Times New Roman" panose="02020603050405020304" pitchFamily="18" charset="0"/>
              </a:rPr>
              <a:t>.</a:t>
            </a:r>
            <a:endParaRPr sz="1600" dirty="0">
              <a:latin typeface="Times New Roman" panose="02020603050405020304" pitchFamily="18" charset="0"/>
              <a:cs typeface="Times New Roman" panose="02020603050405020304" pitchFamily="18" charset="0"/>
            </a:endParaRPr>
          </a:p>
          <a:p>
            <a:pPr marL="26034" marR="18415" indent="-635" algn="just">
              <a:spcBef>
                <a:spcPts val="1000"/>
              </a:spcBef>
            </a:pPr>
            <a:r>
              <a:rPr lang="ro-RO" sz="1600" spc="-5"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La întâlnirea cu </a:t>
            </a:r>
            <a:r>
              <a:rPr sz="1600" spc="-10" dirty="0">
                <a:solidFill>
                  <a:srgbClr val="FFFFFF"/>
                </a:solidFill>
                <a:latin typeface="Times New Roman" panose="02020603050405020304" pitchFamily="18" charset="0"/>
                <a:cs typeface="Times New Roman" panose="02020603050405020304" pitchFamily="18" charset="0"/>
              </a:rPr>
              <a:t>domnul </a:t>
            </a:r>
            <a:r>
              <a:rPr sz="1600" spc="-5" dirty="0">
                <a:solidFill>
                  <a:srgbClr val="FFFFFF"/>
                </a:solidFill>
                <a:latin typeface="Times New Roman" panose="02020603050405020304" pitchFamily="18" charset="0"/>
                <a:cs typeface="Times New Roman" panose="02020603050405020304" pitchFamily="18" charset="0"/>
              </a:rPr>
              <a:t>Sedat </a:t>
            </a:r>
            <a:r>
              <a:rPr sz="1600" spc="-10" dirty="0">
                <a:solidFill>
                  <a:srgbClr val="FFFFFF"/>
                </a:solidFill>
                <a:latin typeface="Times New Roman" panose="02020603050405020304" pitchFamily="18" charset="0"/>
                <a:cs typeface="Times New Roman" panose="02020603050405020304" pitchFamily="18" charset="0"/>
              </a:rPr>
              <a:t>Yildirim, </a:t>
            </a:r>
            <a:r>
              <a:rPr sz="1600" spc="-5" dirty="0" err="1">
                <a:solidFill>
                  <a:srgbClr val="FFFFFF"/>
                </a:solidFill>
                <a:latin typeface="Times New Roman" panose="02020603050405020304" pitchFamily="18" charset="0"/>
                <a:cs typeface="Times New Roman" panose="02020603050405020304" pitchFamily="18" charset="0"/>
              </a:rPr>
              <a:t>guver</a:t>
            </a:r>
            <a:r>
              <a:rPr lang="ro-RO" sz="1600" spc="-5" dirty="0">
                <a:solidFill>
                  <a:srgbClr val="FFFFFF"/>
                </a:solidFill>
                <a:latin typeface="Times New Roman" panose="02020603050405020304" pitchFamily="18" charset="0"/>
                <a:cs typeface="Times New Roman" panose="02020603050405020304" pitchFamily="18" charset="0"/>
              </a:rPr>
              <a:t>n</a:t>
            </a:r>
            <a:r>
              <a:rPr sz="1600" spc="-5" dirty="0" err="1">
                <a:solidFill>
                  <a:srgbClr val="FFFFFF"/>
                </a:solidFill>
                <a:latin typeface="Times New Roman" panose="02020603050405020304" pitchFamily="18" charset="0"/>
                <a:cs typeface="Times New Roman" panose="02020603050405020304" pitchFamily="18" charset="0"/>
              </a:rPr>
              <a:t>atorul</a:t>
            </a:r>
            <a:r>
              <a:rPr sz="1600" spc="-5" dirty="0">
                <a:solidFill>
                  <a:srgbClr val="FFFFFF"/>
                </a:solidFill>
                <a:latin typeface="Times New Roman" panose="02020603050405020304" pitchFamily="18" charset="0"/>
                <a:cs typeface="Times New Roman" panose="02020603050405020304" pitchFamily="18" charset="0"/>
              </a:rPr>
              <a:t> regiunii </a:t>
            </a:r>
            <a:r>
              <a:rPr sz="1600" spc="-20" dirty="0">
                <a:solidFill>
                  <a:srgbClr val="FFFFFF"/>
                </a:solidFill>
                <a:latin typeface="Times New Roman" panose="02020603050405020304" pitchFamily="18" charset="0"/>
                <a:cs typeface="Times New Roman" panose="02020603050405020304" pitchFamily="18" charset="0"/>
              </a:rPr>
              <a:t>Șereflikochisar, </a:t>
            </a:r>
            <a:r>
              <a:rPr sz="1600" spc="-5" dirty="0">
                <a:solidFill>
                  <a:srgbClr val="FFFFFF"/>
                </a:solidFill>
                <a:latin typeface="Times New Roman" panose="02020603050405020304" pitchFamily="18" charset="0"/>
                <a:cs typeface="Times New Roman" panose="02020603050405020304" pitchFamily="18" charset="0"/>
              </a:rPr>
              <a:t>prof. </a:t>
            </a:r>
            <a:r>
              <a:rPr sz="1600" spc="-30" dirty="0">
                <a:solidFill>
                  <a:srgbClr val="FFFFFF"/>
                </a:solidFill>
                <a:latin typeface="Times New Roman" panose="02020603050405020304" pitchFamily="18" charset="0"/>
                <a:cs typeface="Times New Roman" panose="02020603050405020304" pitchFamily="18" charset="0"/>
              </a:rPr>
              <a:t>dr. </a:t>
            </a:r>
            <a:r>
              <a:rPr sz="1600" spc="-5" dirty="0">
                <a:solidFill>
                  <a:srgbClr val="FFFFFF"/>
                </a:solidFill>
                <a:latin typeface="Times New Roman" panose="02020603050405020304" pitchFamily="18" charset="0"/>
                <a:cs typeface="Times New Roman" panose="02020603050405020304" pitchFamily="18" charset="0"/>
              </a:rPr>
              <a:t>Carmen Bulhac, coordonatorul </a:t>
            </a:r>
            <a:r>
              <a:rPr sz="1600" spc="-10" dirty="0">
                <a:solidFill>
                  <a:srgbClr val="FFFFFF"/>
                </a:solidFill>
                <a:latin typeface="Times New Roman" panose="02020603050405020304" pitchFamily="18" charset="0"/>
                <a:cs typeface="Times New Roman" panose="02020603050405020304" pitchFamily="18" charset="0"/>
              </a:rPr>
              <a:t>proiectului, </a:t>
            </a:r>
            <a:r>
              <a:rPr sz="1600" spc="-5" dirty="0">
                <a:solidFill>
                  <a:srgbClr val="FFFFFF"/>
                </a:solidFill>
                <a:latin typeface="Times New Roman" panose="02020603050405020304" pitchFamily="18" charset="0"/>
                <a:cs typeface="Times New Roman" panose="02020603050405020304" pitchFamily="18" charset="0"/>
              </a:rPr>
              <a:t>a </a:t>
            </a:r>
            <a:r>
              <a:rPr sz="1600" spc="-10" dirty="0">
                <a:solidFill>
                  <a:srgbClr val="FFFFFF"/>
                </a:solidFill>
                <a:latin typeface="Times New Roman" panose="02020603050405020304" pitchFamily="18" charset="0"/>
                <a:cs typeface="Times New Roman" panose="02020603050405020304" pitchFamily="18" charset="0"/>
              </a:rPr>
              <a:t>prezentat obiectivele </a:t>
            </a:r>
            <a:r>
              <a:rPr sz="1600" spc="-210" dirty="0">
                <a:solidFill>
                  <a:srgbClr val="FFFFFF"/>
                </a:solidFill>
                <a:latin typeface="Times New Roman" panose="02020603050405020304" pitchFamily="18" charset="0"/>
                <a:cs typeface="Times New Roman" panose="02020603050405020304" pitchFamily="18" charset="0"/>
              </a:rPr>
              <a:t>și </a:t>
            </a:r>
            <a:r>
              <a:rPr sz="1600" spc="-60" dirty="0">
                <a:solidFill>
                  <a:srgbClr val="FFFFFF"/>
                </a:solidFill>
                <a:latin typeface="Times New Roman" panose="02020603050405020304" pitchFamily="18" charset="0"/>
                <a:cs typeface="Times New Roman" panose="02020603050405020304" pitchFamily="18" charset="0"/>
              </a:rPr>
              <a:t> </a:t>
            </a:r>
            <a:r>
              <a:rPr sz="1600" spc="-65" dirty="0">
                <a:solidFill>
                  <a:srgbClr val="FFFFFF"/>
                </a:solidFill>
                <a:latin typeface="Times New Roman" panose="02020603050405020304" pitchFamily="18" charset="0"/>
                <a:cs typeface="Times New Roman" panose="02020603050405020304" pitchFamily="18" charset="0"/>
              </a:rPr>
              <a:t>activitățile </a:t>
            </a:r>
            <a:r>
              <a:rPr sz="1600" spc="-10" dirty="0">
                <a:solidFill>
                  <a:srgbClr val="FFFFFF"/>
                </a:solidFill>
                <a:latin typeface="Times New Roman" panose="02020603050405020304" pitchFamily="18" charset="0"/>
                <a:cs typeface="Times New Roman" panose="02020603050405020304" pitchFamily="18" charset="0"/>
              </a:rPr>
              <a:t>proiectului, </a:t>
            </a:r>
            <a:r>
              <a:rPr sz="1600" spc="-5" dirty="0">
                <a:solidFill>
                  <a:srgbClr val="FFFFFF"/>
                </a:solidFill>
                <a:latin typeface="Times New Roman" panose="02020603050405020304" pitchFamily="18" charset="0"/>
                <a:cs typeface="Times New Roman" panose="02020603050405020304" pitchFamily="18" charset="0"/>
              </a:rPr>
              <a:t>fiind </a:t>
            </a:r>
            <a:r>
              <a:rPr sz="1600" spc="-70" dirty="0">
                <a:solidFill>
                  <a:srgbClr val="FFFFFF"/>
                </a:solidFill>
                <a:latin typeface="Times New Roman" panose="02020603050405020304" pitchFamily="18" charset="0"/>
                <a:cs typeface="Times New Roman" panose="02020603050405020304" pitchFamily="18" charset="0"/>
              </a:rPr>
              <a:t>menționată </a:t>
            </a:r>
            <a:r>
              <a:rPr sz="1600" spc="-5" dirty="0">
                <a:solidFill>
                  <a:srgbClr val="FFFFFF"/>
                </a:solidFill>
                <a:latin typeface="Times New Roman" panose="02020603050405020304" pitchFamily="18" charset="0"/>
                <a:cs typeface="Times New Roman" panose="02020603050405020304" pitchFamily="18" charset="0"/>
              </a:rPr>
              <a:t>foarte </a:t>
            </a:r>
            <a:r>
              <a:rPr sz="1600" spc="-10" dirty="0">
                <a:solidFill>
                  <a:srgbClr val="FFFFFF"/>
                </a:solidFill>
                <a:latin typeface="Times New Roman" panose="02020603050405020304" pitchFamily="18" charset="0"/>
                <a:cs typeface="Times New Roman" panose="02020603050405020304" pitchFamily="18" charset="0"/>
              </a:rPr>
              <a:t>buna </a:t>
            </a:r>
            <a:r>
              <a:rPr sz="1600" spc="-5" dirty="0">
                <a:solidFill>
                  <a:srgbClr val="FFFFFF"/>
                </a:solidFill>
                <a:latin typeface="Times New Roman" panose="02020603050405020304" pitchFamily="18" charset="0"/>
                <a:cs typeface="Times New Roman" panose="02020603050405020304" pitchFamily="18" charset="0"/>
              </a:rPr>
              <a:t>colaborare cu </a:t>
            </a:r>
            <a:r>
              <a:rPr sz="1600" spc="-10" dirty="0">
                <a:solidFill>
                  <a:srgbClr val="FFFFFF"/>
                </a:solidFill>
                <a:latin typeface="Times New Roman" panose="02020603050405020304" pitchFamily="18" charset="0"/>
                <a:cs typeface="Times New Roman" panose="02020603050405020304" pitchFamily="18" charset="0"/>
              </a:rPr>
              <a:t>partenerii. </a:t>
            </a:r>
            <a:r>
              <a:rPr sz="1600" spc="-5" dirty="0">
                <a:solidFill>
                  <a:srgbClr val="FFFFFF"/>
                </a:solidFill>
                <a:latin typeface="Times New Roman" panose="02020603050405020304" pitchFamily="18" charset="0"/>
                <a:cs typeface="Times New Roman" panose="02020603050405020304" pitchFamily="18" charset="0"/>
              </a:rPr>
              <a:t>Au fost </a:t>
            </a:r>
            <a:r>
              <a:rPr sz="1600" spc="-10" dirty="0">
                <a:solidFill>
                  <a:srgbClr val="FFFFFF"/>
                </a:solidFill>
                <a:latin typeface="Times New Roman" panose="02020603050405020304" pitchFamily="18" charset="0"/>
                <a:cs typeface="Times New Roman" panose="02020603050405020304" pitchFamily="18" charset="0"/>
              </a:rPr>
              <a:t>aduse </a:t>
            </a:r>
            <a:r>
              <a:rPr sz="1600" spc="-5" dirty="0">
                <a:solidFill>
                  <a:srgbClr val="FFFFFF"/>
                </a:solidFill>
                <a:latin typeface="Times New Roman" panose="02020603050405020304" pitchFamily="18" charset="0"/>
                <a:cs typeface="Times New Roman" panose="02020603050405020304" pitchFamily="18" charset="0"/>
              </a:rPr>
              <a:t>în </a:t>
            </a:r>
            <a:r>
              <a:rPr sz="1600" spc="-90" dirty="0">
                <a:solidFill>
                  <a:srgbClr val="FFFFFF"/>
                </a:solidFill>
                <a:latin typeface="Times New Roman" panose="02020603050405020304" pitchFamily="18" charset="0"/>
                <a:cs typeface="Times New Roman" panose="02020603050405020304" pitchFamily="18" charset="0"/>
              </a:rPr>
              <a:t>discuție </a:t>
            </a:r>
            <a:r>
              <a:rPr sz="1600" spc="-10" dirty="0">
                <a:solidFill>
                  <a:srgbClr val="FFFFFF"/>
                </a:solidFill>
                <a:latin typeface="Times New Roman" panose="02020603050405020304" pitchFamily="18" charset="0"/>
                <a:cs typeface="Times New Roman" panose="02020603050405020304" pitchFamily="18" charset="0"/>
              </a:rPr>
              <a:t>aspect legate </a:t>
            </a:r>
            <a:r>
              <a:rPr sz="1600" spc="-5" dirty="0">
                <a:solidFill>
                  <a:srgbClr val="FFFFFF"/>
                </a:solidFill>
                <a:latin typeface="Times New Roman" panose="02020603050405020304" pitchFamily="18" charset="0"/>
                <a:cs typeface="Times New Roman" panose="02020603050405020304" pitchFamily="18" charset="0"/>
              </a:rPr>
              <a:t>de colaborarea culturală </a:t>
            </a:r>
            <a:r>
              <a:rPr sz="1600" spc="-5" dirty="0" err="1">
                <a:solidFill>
                  <a:srgbClr val="FFFFFF"/>
                </a:solidFill>
                <a:latin typeface="Times New Roman" panose="02020603050405020304" pitchFamily="18" charset="0"/>
                <a:cs typeface="Times New Roman" panose="02020603050405020304" pitchFamily="18" charset="0"/>
              </a:rPr>
              <a:t>româno-turcă</a:t>
            </a:r>
            <a:r>
              <a:rPr sz="1600" spc="-5" dirty="0">
                <a:solidFill>
                  <a:srgbClr val="FFFFFF"/>
                </a:solidFill>
                <a:latin typeface="Times New Roman" panose="02020603050405020304" pitchFamily="18" charset="0"/>
                <a:cs typeface="Times New Roman" panose="02020603050405020304" pitchFamily="18" charset="0"/>
              </a:rPr>
              <a:t> </a:t>
            </a:r>
            <a:r>
              <a:rPr lang="ro-RO" sz="1600" spc="-5" dirty="0">
                <a:solidFill>
                  <a:srgbClr val="FFFFFF"/>
                </a:solidFill>
                <a:latin typeface="Times New Roman" panose="02020603050405020304" pitchFamily="18" charset="0"/>
                <a:cs typeface="Times New Roman" panose="02020603050405020304" pitchFamily="18" charset="0"/>
              </a:rPr>
              <a:t>și</a:t>
            </a:r>
            <a:r>
              <a:rPr lang="ro-RO" sz="1600" spc="-95" dirty="0">
                <a:solidFill>
                  <a:srgbClr val="FFFFFF"/>
                </a:solidFill>
                <a:latin typeface="Times New Roman" panose="02020603050405020304" pitchFamily="18" charset="0"/>
                <a:cs typeface="Times New Roman" panose="02020603050405020304" pitchFamily="18" charset="0"/>
              </a:rPr>
              <a:t> </a:t>
            </a:r>
            <a:r>
              <a:rPr sz="1600" spc="-5" dirty="0" err="1">
                <a:solidFill>
                  <a:srgbClr val="FFFFFF"/>
                </a:solidFill>
                <a:latin typeface="Times New Roman" panose="02020603050405020304" pitchFamily="18" charset="0"/>
                <a:cs typeface="Times New Roman" panose="02020603050405020304" pitchFamily="18" charset="0"/>
              </a:rPr>
              <a:t>turco-letonă</a:t>
            </a:r>
            <a:r>
              <a:rPr sz="1600" spc="-5" dirty="0">
                <a:solidFill>
                  <a:srgbClr val="FFFFFF"/>
                </a:solidFill>
                <a:latin typeface="Times New Roman" panose="02020603050405020304" pitchFamily="18" charset="0"/>
                <a:cs typeface="Times New Roman" panose="02020603050405020304" pitchFamily="18" charset="0"/>
              </a:rPr>
              <a:t>.</a:t>
            </a:r>
            <a:endParaRPr sz="1600" dirty="0">
              <a:latin typeface="Times New Roman" panose="02020603050405020304" pitchFamily="18" charset="0"/>
              <a:cs typeface="Times New Roman" panose="02020603050405020304" pitchFamily="18" charset="0"/>
            </a:endParaRPr>
          </a:p>
          <a:p>
            <a:pPr marL="59690" marR="50165" algn="just">
              <a:spcBef>
                <a:spcPts val="1010"/>
              </a:spcBef>
            </a:pPr>
            <a:r>
              <a:rPr sz="1600" spc="-5" dirty="0" err="1">
                <a:solidFill>
                  <a:srgbClr val="FFFFFF"/>
                </a:solidFill>
                <a:latin typeface="Times New Roman" panose="02020603050405020304" pitchFamily="18" charset="0"/>
                <a:cs typeface="Times New Roman" panose="02020603050405020304" pitchFamily="18" charset="0"/>
              </a:rPr>
              <a:t>Rezultate</a:t>
            </a:r>
            <a:r>
              <a:rPr sz="1600" spc="-5" dirty="0">
                <a:solidFill>
                  <a:srgbClr val="FFFFFF"/>
                </a:solidFill>
                <a:latin typeface="Times New Roman" panose="02020603050405020304" pitchFamily="18" charset="0"/>
                <a:cs typeface="Times New Roman" panose="02020603050405020304" pitchFamily="18" charset="0"/>
              </a:rPr>
              <a:t>: </a:t>
            </a:r>
            <a:r>
              <a:rPr sz="1600" spc="-35" dirty="0">
                <a:solidFill>
                  <a:srgbClr val="FFFFFF"/>
                </a:solidFill>
                <a:latin typeface="Times New Roman" panose="02020603050405020304" pitchFamily="18" charset="0"/>
                <a:cs typeface="Times New Roman" panose="02020603050405020304" pitchFamily="18" charset="0"/>
              </a:rPr>
              <a:t>cunoașterea </a:t>
            </a:r>
            <a:r>
              <a:rPr sz="1600" spc="-10" dirty="0">
                <a:solidFill>
                  <a:srgbClr val="FFFFFF"/>
                </a:solidFill>
                <a:latin typeface="Times New Roman" panose="02020603050405020304" pitchFamily="18" charset="0"/>
                <a:cs typeface="Times New Roman" panose="02020603050405020304" pitchFamily="18" charset="0"/>
              </a:rPr>
              <a:t>unor </a:t>
            </a:r>
            <a:r>
              <a:rPr sz="1600" spc="-60" dirty="0">
                <a:solidFill>
                  <a:srgbClr val="FFFFFF"/>
                </a:solidFill>
                <a:latin typeface="Times New Roman" panose="02020603050405020304" pitchFamily="18" charset="0"/>
                <a:cs typeface="Times New Roman" panose="02020603050405020304" pitchFamily="18" charset="0"/>
              </a:rPr>
              <a:t>personalități </a:t>
            </a:r>
            <a:r>
              <a:rPr sz="1600" spc="-10" dirty="0">
                <a:solidFill>
                  <a:srgbClr val="FFFFFF"/>
                </a:solidFill>
                <a:latin typeface="Times New Roman" panose="02020603050405020304" pitchFamily="18" charset="0"/>
                <a:cs typeface="Times New Roman" panose="02020603050405020304" pitchFamily="18" charset="0"/>
              </a:rPr>
              <a:t>administrative, politice locale, </a:t>
            </a:r>
            <a:r>
              <a:rPr sz="1600" spc="-5" dirty="0">
                <a:solidFill>
                  <a:srgbClr val="FFFFFF"/>
                </a:solidFill>
                <a:latin typeface="Times New Roman" panose="02020603050405020304" pitchFamily="18" charset="0"/>
                <a:cs typeface="Times New Roman" panose="02020603050405020304" pitchFamily="18" charset="0"/>
              </a:rPr>
              <a:t>a </a:t>
            </a:r>
            <a:r>
              <a:rPr sz="1600" spc="-10" dirty="0">
                <a:solidFill>
                  <a:srgbClr val="FFFFFF"/>
                </a:solidFill>
                <a:latin typeface="Times New Roman" panose="02020603050405020304" pitchFamily="18" charset="0"/>
                <a:cs typeface="Times New Roman" panose="02020603050405020304" pitchFamily="18" charset="0"/>
              </a:rPr>
              <a:t>unor </a:t>
            </a:r>
            <a:r>
              <a:rPr sz="1600" spc="-5" dirty="0">
                <a:solidFill>
                  <a:srgbClr val="FFFFFF"/>
                </a:solidFill>
                <a:latin typeface="Times New Roman" panose="02020603050405020304" pitchFamily="18" charset="0"/>
                <a:cs typeface="Times New Roman" panose="02020603050405020304" pitchFamily="18" charset="0"/>
              </a:rPr>
              <a:t>tehnici de realizare a </a:t>
            </a:r>
            <a:r>
              <a:rPr sz="1600" spc="-10" dirty="0">
                <a:solidFill>
                  <a:srgbClr val="FFFFFF"/>
                </a:solidFill>
                <a:latin typeface="Times New Roman" panose="02020603050405020304" pitchFamily="18" charset="0"/>
                <a:cs typeface="Times New Roman" panose="02020603050405020304" pitchFamily="18" charset="0"/>
              </a:rPr>
              <a:t>pieselor </a:t>
            </a:r>
            <a:r>
              <a:rPr sz="1600" spc="-5" dirty="0">
                <a:solidFill>
                  <a:srgbClr val="FFFFFF"/>
                </a:solidFill>
                <a:latin typeface="Times New Roman" panose="02020603050405020304" pitchFamily="18" charset="0"/>
                <a:cs typeface="Times New Roman" panose="02020603050405020304" pitchFamily="18" charset="0"/>
              </a:rPr>
              <a:t>de teatru cu </a:t>
            </a:r>
            <a:r>
              <a:rPr sz="1600" dirty="0">
                <a:solidFill>
                  <a:srgbClr val="FFFFFF"/>
                </a:solidFill>
                <a:latin typeface="Times New Roman" panose="02020603050405020304" pitchFamily="18" charset="0"/>
                <a:cs typeface="Times New Roman" panose="02020603050405020304" pitchFamily="18" charset="0"/>
              </a:rPr>
              <a:t>marionete </a:t>
            </a:r>
            <a:r>
              <a:rPr sz="1600" spc="-210" dirty="0">
                <a:solidFill>
                  <a:srgbClr val="FFFFFF"/>
                </a:solidFill>
                <a:latin typeface="Times New Roman" panose="02020603050405020304" pitchFamily="18" charset="0"/>
                <a:cs typeface="Times New Roman" panose="02020603050405020304" pitchFamily="18" charset="0"/>
              </a:rPr>
              <a:t>și</a:t>
            </a:r>
            <a:r>
              <a:rPr sz="1600" spc="-60" dirty="0">
                <a:solidFill>
                  <a:srgbClr val="FFFFFF"/>
                </a:solidFill>
                <a:latin typeface="Times New Roman" panose="02020603050405020304" pitchFamily="18" charset="0"/>
                <a:cs typeface="Times New Roman" panose="02020603050405020304" pitchFamily="18" charset="0"/>
              </a:rPr>
              <a:t> </a:t>
            </a:r>
            <a:r>
              <a:rPr sz="1600" spc="-5" dirty="0">
                <a:solidFill>
                  <a:srgbClr val="FFFFFF"/>
                </a:solidFill>
                <a:latin typeface="Times New Roman" panose="02020603050405020304" pitchFamily="18" charset="0"/>
                <a:cs typeface="Times New Roman" panose="02020603050405020304" pitchFamily="18" charset="0"/>
              </a:rPr>
              <a:t>a materialelor </a:t>
            </a:r>
            <a:r>
              <a:rPr sz="1600" spc="-114" dirty="0">
                <a:solidFill>
                  <a:srgbClr val="FFFFFF"/>
                </a:solidFill>
                <a:latin typeface="Times New Roman" panose="02020603050405020304" pitchFamily="18" charset="0"/>
                <a:cs typeface="Times New Roman" panose="02020603050405020304" pitchFamily="18" charset="0"/>
              </a:rPr>
              <a:t>Ebru,  </a:t>
            </a:r>
            <a:r>
              <a:rPr sz="1600" spc="-10" dirty="0">
                <a:solidFill>
                  <a:srgbClr val="FFFFFF"/>
                </a:solidFill>
                <a:latin typeface="Times New Roman" panose="02020603050405020304" pitchFamily="18" charset="0"/>
                <a:cs typeface="Times New Roman" panose="02020603050405020304" pitchFamily="18" charset="0"/>
              </a:rPr>
              <a:t>dobândirea </a:t>
            </a:r>
            <a:r>
              <a:rPr sz="1600" spc="-5" dirty="0">
                <a:solidFill>
                  <a:srgbClr val="FFFFFF"/>
                </a:solidFill>
                <a:latin typeface="Times New Roman" panose="02020603050405020304" pitchFamily="18" charset="0"/>
                <a:cs typeface="Times New Roman" panose="02020603050405020304" pitchFamily="18" charset="0"/>
              </a:rPr>
              <a:t>de </a:t>
            </a:r>
            <a:r>
              <a:rPr sz="1600" spc="-75" dirty="0">
                <a:solidFill>
                  <a:srgbClr val="FFFFFF"/>
                </a:solidFill>
                <a:latin typeface="Times New Roman" panose="02020603050405020304" pitchFamily="18" charset="0"/>
                <a:cs typeface="Times New Roman" panose="02020603050405020304" pitchFamily="18" charset="0"/>
              </a:rPr>
              <a:t>informații </a:t>
            </a:r>
            <a:r>
              <a:rPr sz="1600" spc="-10" dirty="0">
                <a:solidFill>
                  <a:srgbClr val="FFFFFF"/>
                </a:solidFill>
                <a:latin typeface="Times New Roman" panose="02020603050405020304" pitchFamily="18" charset="0"/>
                <a:cs typeface="Times New Roman" panose="02020603050405020304" pitchFamily="18" charset="0"/>
              </a:rPr>
              <a:t>noi referitoare </a:t>
            </a:r>
            <a:r>
              <a:rPr sz="1600" spc="-5" dirty="0">
                <a:solidFill>
                  <a:srgbClr val="FFFFFF"/>
                </a:solidFill>
                <a:latin typeface="Times New Roman" panose="02020603050405020304" pitchFamily="18" charset="0"/>
                <a:cs typeface="Times New Roman" panose="02020603050405020304" pitchFamily="18" charset="0"/>
              </a:rPr>
              <a:t>la </a:t>
            </a:r>
            <a:r>
              <a:rPr sz="1600" spc="-10" dirty="0">
                <a:solidFill>
                  <a:srgbClr val="FFFFFF"/>
                </a:solidFill>
                <a:latin typeface="Times New Roman" panose="02020603050405020304" pitchFamily="18" charset="0"/>
                <a:cs typeface="Times New Roman" panose="02020603050405020304" pitchFamily="18" charset="0"/>
              </a:rPr>
              <a:t>mimică </a:t>
            </a:r>
            <a:r>
              <a:rPr sz="1600" spc="-210" dirty="0">
                <a:solidFill>
                  <a:srgbClr val="FFFFFF"/>
                </a:solidFill>
                <a:latin typeface="Times New Roman" panose="02020603050405020304" pitchFamily="18" charset="0"/>
                <a:cs typeface="Times New Roman" panose="02020603050405020304" pitchFamily="18" charset="0"/>
              </a:rPr>
              <a:t>și</a:t>
            </a:r>
            <a:r>
              <a:rPr sz="1600" spc="-60"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gestică </a:t>
            </a:r>
            <a:r>
              <a:rPr sz="1600" spc="-210" dirty="0">
                <a:solidFill>
                  <a:srgbClr val="FFFFFF"/>
                </a:solidFill>
                <a:latin typeface="Times New Roman" panose="02020603050405020304" pitchFamily="18" charset="0"/>
                <a:cs typeface="Times New Roman" panose="02020603050405020304" pitchFamily="18" charset="0"/>
              </a:rPr>
              <a:t>și  </a:t>
            </a:r>
            <a:r>
              <a:rPr sz="1600" spc="-65" dirty="0">
                <a:solidFill>
                  <a:srgbClr val="FFFFFF"/>
                </a:solidFill>
                <a:latin typeface="Times New Roman" panose="02020603050405020304" pitchFamily="18" charset="0"/>
                <a:cs typeface="Times New Roman" panose="02020603050405020304" pitchFamily="18" charset="0"/>
              </a:rPr>
              <a:t>semnificația </a:t>
            </a:r>
            <a:r>
              <a:rPr sz="1600" spc="-10" dirty="0">
                <a:solidFill>
                  <a:srgbClr val="FFFFFF"/>
                </a:solidFill>
                <a:latin typeface="Times New Roman" panose="02020603050405020304" pitchFamily="18" charset="0"/>
                <a:cs typeface="Times New Roman" panose="02020603050405020304" pitchFamily="18" charset="0"/>
              </a:rPr>
              <a:t>acestora </a:t>
            </a:r>
            <a:r>
              <a:rPr sz="1600" spc="-5" dirty="0">
                <a:solidFill>
                  <a:srgbClr val="FFFFFF"/>
                </a:solidFill>
                <a:latin typeface="Times New Roman" panose="02020603050405020304" pitchFamily="18" charset="0"/>
                <a:cs typeface="Times New Roman" panose="02020603050405020304" pitchFamily="18" charset="0"/>
              </a:rPr>
              <a:t>la </a:t>
            </a:r>
            <a:r>
              <a:rPr sz="1600" spc="-10" dirty="0">
                <a:solidFill>
                  <a:srgbClr val="FFFFFF"/>
                </a:solidFill>
                <a:latin typeface="Times New Roman" panose="02020603050405020304" pitchFamily="18" charset="0"/>
                <a:cs typeface="Times New Roman" panose="02020603050405020304" pitchFamily="18" charset="0"/>
              </a:rPr>
              <a:t>diferite culturi, </a:t>
            </a:r>
            <a:r>
              <a:rPr sz="1600" spc="-90" dirty="0">
                <a:solidFill>
                  <a:srgbClr val="FFFFFF"/>
                </a:solidFill>
                <a:latin typeface="Times New Roman" panose="02020603050405020304" pitchFamily="18" charset="0"/>
                <a:cs typeface="Times New Roman" panose="02020603050405020304" pitchFamily="18" charset="0"/>
              </a:rPr>
              <a:t>inițiere </a:t>
            </a:r>
            <a:r>
              <a:rPr sz="1600" spc="-5" dirty="0">
                <a:solidFill>
                  <a:srgbClr val="FFFFFF"/>
                </a:solidFill>
                <a:latin typeface="Times New Roman" panose="02020603050405020304" pitchFamily="18" charset="0"/>
                <a:cs typeface="Times New Roman" panose="02020603050405020304" pitchFamily="18" charset="0"/>
              </a:rPr>
              <a:t>în literatura</a:t>
            </a:r>
            <a:r>
              <a:rPr sz="1600" spc="-204" dirty="0">
                <a:solidFill>
                  <a:srgbClr val="FFFFFF"/>
                </a:solidFill>
                <a:latin typeface="Times New Roman" panose="02020603050405020304" pitchFamily="18" charset="0"/>
                <a:cs typeface="Times New Roman" panose="02020603050405020304" pitchFamily="18" charset="0"/>
              </a:rPr>
              <a:t> </a:t>
            </a:r>
            <a:r>
              <a:rPr sz="1600" spc="-10" dirty="0">
                <a:solidFill>
                  <a:srgbClr val="FFFFFF"/>
                </a:solidFill>
                <a:latin typeface="Times New Roman" panose="02020603050405020304" pitchFamily="18" charset="0"/>
                <a:cs typeface="Times New Roman" panose="02020603050405020304" pitchFamily="18" charset="0"/>
              </a:rPr>
              <a:t>orientală.</a:t>
            </a:r>
            <a:endParaRPr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D6C0E14-C2D6-4E24-A3C0-9DBFFCBA6F3C}"/>
              </a:ext>
            </a:extLst>
          </p:cNvPr>
          <p:cNvSpPr>
            <a:spLocks noGrp="1"/>
          </p:cNvSpPr>
          <p:nvPr>
            <p:ph type="title"/>
          </p:nvPr>
        </p:nvSpPr>
        <p:spPr>
          <a:xfrm>
            <a:off x="646111" y="152400"/>
            <a:ext cx="9404723" cy="609600"/>
          </a:xfrm>
        </p:spPr>
        <p:txBody>
          <a:bodyPr/>
          <a:lstStyle/>
          <a:p>
            <a:r>
              <a:rPr lang="de-DE" sz="3600" dirty="0"/>
              <a:t>Der zweite Tag</a:t>
            </a:r>
            <a:endParaRPr lang="ro-RO" sz="3600" dirty="0"/>
          </a:p>
        </p:txBody>
      </p:sp>
      <p:sp>
        <p:nvSpPr>
          <p:cNvPr id="3" name="Substituent conținut 2">
            <a:extLst>
              <a:ext uri="{FF2B5EF4-FFF2-40B4-BE49-F238E27FC236}">
                <a16:creationId xmlns:a16="http://schemas.microsoft.com/office/drawing/2014/main" id="{0D51AAD2-7FB3-4868-8D06-4F8B4BE6C09F}"/>
              </a:ext>
            </a:extLst>
          </p:cNvPr>
          <p:cNvSpPr>
            <a:spLocks noGrp="1"/>
          </p:cNvSpPr>
          <p:nvPr>
            <p:ph idx="1"/>
          </p:nvPr>
        </p:nvSpPr>
        <p:spPr>
          <a:xfrm>
            <a:off x="304800" y="685800"/>
            <a:ext cx="11430000" cy="6019800"/>
          </a:xfrm>
        </p:spPr>
        <p:txBody>
          <a:bodyPr>
            <a:normAutofit fontScale="25000" lnSpcReduction="20000"/>
          </a:bodyPr>
          <a:lstStyle/>
          <a:p>
            <a:endParaRPr lang="de-DE" dirty="0"/>
          </a:p>
          <a:p>
            <a:pPr algn="just">
              <a:lnSpc>
                <a:spcPct val="115000"/>
              </a:lnSpc>
            </a:pP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Am Anfang des Vortages wurde Feedback gegeben. Es wurden Meinungen geäußert und Fragen gestellt. </a:t>
            </a:r>
            <a:endParaRPr lang="ro-RO" sz="6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Unter dem Thema "Interkulturalität: Die Bedeutung von Mimik und Gestik bei einigen Völkern" wurden Forschungsergebnisse von Januar bis März 2019 präsentiert. Die Bedeutungen gemeinsamer Gesten in verschiedenen Kulturen wurden untersucht. Es wurde festgestellt, dass es unterschiedliche Auslegungen gibt, weshalb die Kenntnis der Bedeutung dieser Gesten erforderlich ist, um eine unangenehme Situation zu vermeiden. Im zweiten Teil wurde der Text "Aladdin und die verzauberte Lampe" analysiert. Ausgehend von einfachen Fragen pro Text wurde zur Charaktererkennung übergegangen, wobei die Fähigkeit der Teilnehmer verfolgt wurde, einen Text selektiv zu verstehen, der größer ist (4 Seiten) als üblich (1/3 Seiten).</a:t>
            </a:r>
            <a:endParaRPr lang="ro-RO" sz="6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Die Gastschüler erzählten uns von ihren Erfahrungen mit </a:t>
            </a:r>
            <a:r>
              <a:rPr lang="de-DE" sz="6400" dirty="0" err="1">
                <a:effectLst/>
                <a:latin typeface="Times New Roman" panose="02020603050405020304" pitchFamily="18" charset="0"/>
                <a:ea typeface="Calibri" panose="020F0502020204030204" pitchFamily="34" charset="0"/>
                <a:cs typeface="Times New Roman" panose="02020603050405020304" pitchFamily="18" charset="0"/>
              </a:rPr>
              <a:t>Hacivat</a:t>
            </a: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 und Karagöz-Puppen, die für die osmanische Zeit spezifisch sind. Wir wurden mit ihren Leuten in die Welt des Osmanischen Reiches eingeführt: gut-böse, ernst-fröhlich, ehrlich-unehrlich usw.        Am letzten Teil des Tages wurde ein türkischer, rumänischer, lettischer Tanz-Workshop organisiert. Die Schüler lernten jeweils traditionelle Tänze der Projektländer. Danach fand ein Volleyball-Wettbewerb statt, Gastgeber gegen Gäste. </a:t>
            </a:r>
            <a:endParaRPr lang="ro-RO" sz="6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Der Ebru-Moment, der in der Gastschule durchgeführt wurde und von Prof. </a:t>
            </a:r>
            <a:r>
              <a:rPr lang="ro-RO" sz="6400" dirty="0">
                <a:effectLst/>
                <a:latin typeface="Times New Roman" panose="02020603050405020304" pitchFamily="18" charset="0"/>
                <a:ea typeface="Calibri" panose="020F0502020204030204" pitchFamily="34" charset="0"/>
                <a:cs typeface="Times New Roman" panose="02020603050405020304" pitchFamily="18" charset="0"/>
              </a:rPr>
              <a:t>Ș</a:t>
            </a:r>
            <a:r>
              <a:rPr lang="de-DE" sz="6400" dirty="0" err="1">
                <a:effectLst/>
                <a:latin typeface="Times New Roman" panose="02020603050405020304" pitchFamily="18" charset="0"/>
                <a:ea typeface="Calibri" panose="020F0502020204030204" pitchFamily="34" charset="0"/>
                <a:cs typeface="Times New Roman" panose="02020603050405020304" pitchFamily="18" charset="0"/>
              </a:rPr>
              <a:t>ükriye</a:t>
            </a: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6400" dirty="0" err="1">
                <a:effectLst/>
                <a:latin typeface="Times New Roman" panose="02020603050405020304" pitchFamily="18" charset="0"/>
                <a:ea typeface="Calibri" panose="020F0502020204030204" pitchFamily="34" charset="0"/>
                <a:cs typeface="Times New Roman" panose="02020603050405020304" pitchFamily="18" charset="0"/>
              </a:rPr>
              <a:t>Kantaroğlu</a:t>
            </a: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 koordiniert wurde, offenbarte uns    die Technik der Herstellung falscher Murmeln und ihrer Zeichnungen. Die Bedeutung der Ebru-Technik, die als kultureller Wert     der UNESCO in der Türkei bescheinigt wurde, wurde präzisiert. Dann nahmen wir an der technischen Ausstellung der Schüler         der Gastschule in </a:t>
            </a:r>
            <a:r>
              <a:rPr lang="de-DE" sz="6400" dirty="0" err="1">
                <a:effectLst/>
                <a:latin typeface="Times New Roman" panose="02020603050405020304" pitchFamily="18" charset="0"/>
                <a:ea typeface="Calibri" panose="020F0502020204030204" pitchFamily="34" charset="0"/>
                <a:cs typeface="Times New Roman" panose="02020603050405020304" pitchFamily="18" charset="0"/>
              </a:rPr>
              <a:t>Șereflikoçhisar</a:t>
            </a: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 teil.</a:t>
            </a:r>
            <a:endParaRPr lang="ro-RO" sz="6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Bei einem Treffen mit Sedat Yildirim, dem Gouverneur der Region, erläuterte die Projektkoordinatorin, die Ziele und Aktivitäten     des Projekts, wobei eine sehr gute Zusammenarbeit mit den Partnern erwähnt wurde. Es wurden Fragen im Zusammenhang mit der deutsch-türkischen und türkisch-lettischen kulturellen Zusammenarbeit angesprochen. </a:t>
            </a:r>
            <a:endParaRPr lang="ro-RO" sz="6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de-DE" sz="6400" b="1" dirty="0">
                <a:effectLst/>
                <a:latin typeface="Times New Roman" panose="02020603050405020304" pitchFamily="18" charset="0"/>
                <a:ea typeface="Calibri" panose="020F0502020204030204" pitchFamily="34" charset="0"/>
                <a:cs typeface="Times New Roman" panose="02020603050405020304" pitchFamily="18" charset="0"/>
              </a:rPr>
              <a:t>Ergebnisse: </a:t>
            </a:r>
            <a:r>
              <a:rPr lang="de-DE" sz="6400" dirty="0">
                <a:effectLst/>
                <a:latin typeface="Times New Roman" panose="02020603050405020304" pitchFamily="18" charset="0"/>
                <a:ea typeface="Calibri" panose="020F0502020204030204" pitchFamily="34" charset="0"/>
                <a:cs typeface="Times New Roman" panose="02020603050405020304" pitchFamily="18" charset="0"/>
              </a:rPr>
              <a:t>Kenntnis lokaler Verwaltungs-, Politikpersönlichkeiten, Techniken zur Herstellung von Puppenspielen und Ebru-Material, Erwerb neuer Informationen über Mimik und Schwangerschaft und deren Bedeutung für verschiedene Kulturen, Einleitung in die östliche Literatur.</a:t>
            </a:r>
            <a:endParaRPr lang="ro-RO" sz="6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15000"/>
              </a:lnSpc>
              <a:buNone/>
            </a:pPr>
            <a:r>
              <a:rPr lang="ro-RO" sz="6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ro-RO" sz="6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endParaRPr lang="ro-RO" dirty="0"/>
          </a:p>
        </p:txBody>
      </p:sp>
    </p:spTree>
    <p:extLst>
      <p:ext uri="{BB962C8B-B14F-4D97-AF65-F5344CB8AC3E}">
        <p14:creationId xmlns:p14="http://schemas.microsoft.com/office/powerpoint/2010/main" val="397938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1" y="380999"/>
            <a:ext cx="8458199" cy="566822"/>
          </a:xfrm>
          <a:prstGeom prst="rect">
            <a:avLst/>
          </a:prstGeom>
        </p:spPr>
        <p:txBody>
          <a:bodyPr vert="horz" wrap="square" lIns="0" tIns="12700" rIns="0" bIns="0" rtlCol="0">
            <a:spAutoFit/>
          </a:bodyPr>
          <a:lstStyle/>
          <a:p>
            <a:pPr marL="12700">
              <a:lnSpc>
                <a:spcPct val="100000"/>
              </a:lnSpc>
              <a:spcBef>
                <a:spcPts val="100"/>
              </a:spcBef>
            </a:pPr>
            <a:r>
              <a:rPr lang="de-DE" sz="3600" spc="-5" dirty="0" err="1">
                <a:solidFill>
                  <a:schemeClr val="bg1"/>
                </a:solidFill>
              </a:rPr>
              <a:t>Ziua</a:t>
            </a:r>
            <a:r>
              <a:rPr lang="de-DE" sz="3600" spc="-5" dirty="0">
                <a:solidFill>
                  <a:schemeClr val="bg1"/>
                </a:solidFill>
              </a:rPr>
              <a:t> a </a:t>
            </a:r>
            <a:r>
              <a:rPr lang="de-DE" sz="3600" spc="-5" dirty="0" err="1">
                <a:solidFill>
                  <a:schemeClr val="bg1"/>
                </a:solidFill>
              </a:rPr>
              <a:t>doua</a:t>
            </a:r>
            <a:endParaRPr sz="3600" spc="-5" dirty="0">
              <a:solidFill>
                <a:schemeClr val="bg1"/>
              </a:solidFill>
            </a:endParaRPr>
          </a:p>
        </p:txBody>
      </p:sp>
      <p:sp>
        <p:nvSpPr>
          <p:cNvPr id="3" name="object 3"/>
          <p:cNvSpPr/>
          <p:nvPr/>
        </p:nvSpPr>
        <p:spPr>
          <a:xfrm>
            <a:off x="381000" y="1268361"/>
            <a:ext cx="5606845" cy="46862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934200" y="1297858"/>
            <a:ext cx="4724400" cy="466724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object 2"/>
          <p:cNvSpPr/>
          <p:nvPr/>
        </p:nvSpPr>
        <p:spPr>
          <a:xfrm>
            <a:off x="609599" y="1213103"/>
            <a:ext cx="4724401" cy="44317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53200" y="1213104"/>
            <a:ext cx="5257800" cy="44317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object 2"/>
          <p:cNvSpPr/>
          <p:nvPr/>
        </p:nvSpPr>
        <p:spPr>
          <a:xfrm>
            <a:off x="521208" y="1237488"/>
            <a:ext cx="5422392" cy="46558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34909" y="1237488"/>
            <a:ext cx="5276091" cy="465582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object 2"/>
          <p:cNvSpPr/>
          <p:nvPr/>
        </p:nvSpPr>
        <p:spPr>
          <a:xfrm>
            <a:off x="609600" y="1280160"/>
            <a:ext cx="4953000" cy="41925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248400" y="1280160"/>
            <a:ext cx="5287440" cy="41925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46111" y="452718"/>
            <a:ext cx="9404723" cy="566822"/>
          </a:xfrm>
          <a:prstGeom prst="rect">
            <a:avLst/>
          </a:prstGeom>
        </p:spPr>
        <p:txBody>
          <a:bodyPr vert="horz" wrap="square" lIns="0" tIns="12700" rIns="0" bIns="0" rtlCol="0">
            <a:spAutoFit/>
          </a:bodyPr>
          <a:lstStyle/>
          <a:p>
            <a:pPr marL="228600">
              <a:lnSpc>
                <a:spcPct val="100000"/>
              </a:lnSpc>
              <a:spcBef>
                <a:spcPts val="100"/>
              </a:spcBef>
            </a:pPr>
            <a:r>
              <a:rPr lang="en-US" sz="3600" dirty="0" err="1"/>
              <a:t>Ziua</a:t>
            </a:r>
            <a:r>
              <a:rPr lang="en-US" sz="3600" spc="-75" dirty="0"/>
              <a:t> </a:t>
            </a:r>
            <a:r>
              <a:rPr lang="en-US" sz="3600" spc="-5" dirty="0"/>
              <a:t>a </a:t>
            </a:r>
            <a:r>
              <a:rPr lang="en-US" sz="3600" spc="-5" dirty="0" err="1"/>
              <a:t>treia</a:t>
            </a:r>
            <a:endParaRPr lang="en-US" sz="3600" spc="-5" dirty="0"/>
          </a:p>
        </p:txBody>
      </p:sp>
      <p:sp>
        <p:nvSpPr>
          <p:cNvPr id="3" name="object 3"/>
          <p:cNvSpPr txBox="1"/>
          <p:nvPr/>
        </p:nvSpPr>
        <p:spPr>
          <a:xfrm>
            <a:off x="381000" y="1600200"/>
            <a:ext cx="11506200" cy="4667945"/>
          </a:xfrm>
          <a:prstGeom prst="rect">
            <a:avLst/>
          </a:prstGeom>
        </p:spPr>
        <p:txBody>
          <a:bodyPr vert="horz" wrap="square" lIns="0" tIns="12700" rIns="0" bIns="0" rtlCol="0">
            <a:spAutoFit/>
          </a:bodyPr>
          <a:lstStyle/>
          <a:p>
            <a:pPr marL="253365" marR="247650" algn="just">
              <a:spcBef>
                <a:spcPts val="100"/>
              </a:spcBef>
            </a:pPr>
            <a:r>
              <a:rPr sz="2000" dirty="0" err="1">
                <a:solidFill>
                  <a:srgbClr val="FFFFFF"/>
                </a:solidFill>
                <a:latin typeface="Times New Roman" panose="02020603050405020304" pitchFamily="18" charset="0"/>
                <a:cs typeface="Times New Roman" panose="02020603050405020304" pitchFamily="18" charset="0"/>
              </a:rPr>
              <a:t>În</a:t>
            </a:r>
            <a:r>
              <a:rPr sz="2000" dirty="0">
                <a:solidFill>
                  <a:srgbClr val="FFFFFF"/>
                </a:solidFill>
                <a:latin typeface="Times New Roman" panose="02020603050405020304" pitchFamily="18" charset="0"/>
                <a:cs typeface="Times New Roman" panose="02020603050405020304" pitchFamily="18" charset="0"/>
              </a:rPr>
              <a:t> cea </a:t>
            </a:r>
            <a:r>
              <a:rPr sz="2000" spc="-5" dirty="0">
                <a:solidFill>
                  <a:srgbClr val="FFFFFF"/>
                </a:solidFill>
                <a:latin typeface="Times New Roman" panose="02020603050405020304" pitchFamily="18" charset="0"/>
                <a:cs typeface="Times New Roman" panose="02020603050405020304" pitchFamily="18" charset="0"/>
              </a:rPr>
              <a:t>de </a:t>
            </a:r>
            <a:r>
              <a:rPr sz="2000" dirty="0">
                <a:solidFill>
                  <a:srgbClr val="FFFFFF"/>
                </a:solidFill>
                <a:latin typeface="Times New Roman" panose="02020603050405020304" pitchFamily="18" charset="0"/>
                <a:cs typeface="Times New Roman" panose="02020603050405020304" pitchFamily="18" charset="0"/>
              </a:rPr>
              <a:t>a </a:t>
            </a:r>
            <a:r>
              <a:rPr sz="2000" spc="-5" dirty="0">
                <a:solidFill>
                  <a:srgbClr val="FFFFFF"/>
                </a:solidFill>
                <a:latin typeface="Times New Roman" panose="02020603050405020304" pitchFamily="18" charset="0"/>
                <a:cs typeface="Times New Roman" panose="02020603050405020304" pitchFamily="18" charset="0"/>
              </a:rPr>
              <a:t>treia </a:t>
            </a:r>
            <a:r>
              <a:rPr sz="2000" dirty="0">
                <a:solidFill>
                  <a:srgbClr val="FFFFFF"/>
                </a:solidFill>
                <a:latin typeface="Times New Roman" panose="02020603050405020304" pitchFamily="18" charset="0"/>
                <a:cs typeface="Times New Roman" panose="02020603050405020304" pitchFamily="18" charset="0"/>
              </a:rPr>
              <a:t>zi, </a:t>
            </a:r>
            <a:r>
              <a:rPr sz="2000" spc="-85" dirty="0">
                <a:solidFill>
                  <a:srgbClr val="FFFFFF"/>
                </a:solidFill>
                <a:latin typeface="Times New Roman" panose="02020603050405020304" pitchFamily="18" charset="0"/>
                <a:cs typeface="Times New Roman" panose="02020603050405020304" pitchFamily="18" charset="0"/>
              </a:rPr>
              <a:t>participanții </a:t>
            </a:r>
            <a:r>
              <a:rPr sz="2000" spc="-5" dirty="0">
                <a:solidFill>
                  <a:srgbClr val="FFFFFF"/>
                </a:solidFill>
                <a:latin typeface="Times New Roman" panose="02020603050405020304" pitchFamily="18" charset="0"/>
                <a:cs typeface="Times New Roman" panose="02020603050405020304" pitchFamily="18" charset="0"/>
              </a:rPr>
              <a:t>au luat parte la </a:t>
            </a:r>
            <a:r>
              <a:rPr sz="2000" dirty="0">
                <a:solidFill>
                  <a:srgbClr val="FFFFFF"/>
                </a:solidFill>
                <a:latin typeface="Times New Roman" panose="02020603050405020304" pitchFamily="18" charset="0"/>
                <a:cs typeface="Times New Roman" panose="02020603050405020304" pitchFamily="18" charset="0"/>
              </a:rPr>
              <a:t>o </a:t>
            </a:r>
            <a:r>
              <a:rPr sz="2000" spc="-5" dirty="0">
                <a:solidFill>
                  <a:srgbClr val="FFFFFF"/>
                </a:solidFill>
                <a:latin typeface="Times New Roman" panose="02020603050405020304" pitchFamily="18" charset="0"/>
                <a:cs typeface="Times New Roman" panose="02020603050405020304" pitchFamily="18" charset="0"/>
              </a:rPr>
              <a:t>serie de </a:t>
            </a:r>
            <a:r>
              <a:rPr sz="2000" spc="-105" dirty="0">
                <a:solidFill>
                  <a:srgbClr val="FFFFFF"/>
                </a:solidFill>
                <a:latin typeface="Times New Roman" panose="02020603050405020304" pitchFamily="18" charset="0"/>
                <a:cs typeface="Times New Roman" panose="02020603050405020304" pitchFamily="18" charset="0"/>
              </a:rPr>
              <a:t>activități </a:t>
            </a:r>
            <a:r>
              <a:rPr sz="2000" spc="-5" dirty="0">
                <a:solidFill>
                  <a:srgbClr val="FFFFFF"/>
                </a:solidFill>
                <a:latin typeface="Times New Roman" panose="02020603050405020304" pitchFamily="18" charset="0"/>
                <a:cs typeface="Times New Roman" panose="02020603050405020304" pitchFamily="18" charset="0"/>
              </a:rPr>
              <a:t>ale </a:t>
            </a:r>
            <a:r>
              <a:rPr sz="2000" spc="-90" dirty="0">
                <a:solidFill>
                  <a:srgbClr val="FFFFFF"/>
                </a:solidFill>
                <a:latin typeface="Times New Roman" panose="02020603050405020304" pitchFamily="18" charset="0"/>
                <a:cs typeface="Times New Roman" panose="02020603050405020304" pitchFamily="18" charset="0"/>
              </a:rPr>
              <a:t>școlii </a:t>
            </a:r>
            <a:r>
              <a:rPr sz="2000" spc="-5" dirty="0">
                <a:solidFill>
                  <a:srgbClr val="FFFFFF"/>
                </a:solidFill>
                <a:latin typeface="Times New Roman" panose="02020603050405020304" pitchFamily="18" charset="0"/>
                <a:cs typeface="Times New Roman" panose="02020603050405020304" pitchFamily="18" charset="0"/>
              </a:rPr>
              <a:t>gazdă </a:t>
            </a:r>
            <a:r>
              <a:rPr sz="2000" spc="-50" dirty="0">
                <a:solidFill>
                  <a:srgbClr val="FFFFFF"/>
                </a:solidFill>
                <a:latin typeface="Times New Roman" panose="02020603050405020304" pitchFamily="18" charset="0"/>
                <a:cs typeface="Times New Roman" panose="02020603050405020304" pitchFamily="18" charset="0"/>
              </a:rPr>
              <a:t>desfășurate </a:t>
            </a:r>
            <a:r>
              <a:rPr sz="2000" dirty="0">
                <a:solidFill>
                  <a:srgbClr val="FFFFFF"/>
                </a:solidFill>
                <a:latin typeface="Times New Roman" panose="02020603050405020304" pitchFamily="18" charset="0"/>
                <a:cs typeface="Times New Roman" panose="02020603050405020304" pitchFamily="18" charset="0"/>
              </a:rPr>
              <a:t>sub </a:t>
            </a:r>
            <a:r>
              <a:rPr sz="2000" spc="-215" dirty="0">
                <a:solidFill>
                  <a:srgbClr val="FFFFFF"/>
                </a:solidFill>
                <a:latin typeface="Times New Roman" panose="02020603050405020304" pitchFamily="18" charset="0"/>
                <a:cs typeface="Times New Roman" panose="02020603050405020304" pitchFamily="18" charset="0"/>
              </a:rPr>
              <a:t>semnul  </a:t>
            </a:r>
            <a:r>
              <a:rPr sz="2000" spc="-5" dirty="0">
                <a:solidFill>
                  <a:srgbClr val="FFFFFF"/>
                </a:solidFill>
                <a:latin typeface="Times New Roman" panose="02020603050405020304" pitchFamily="18" charset="0"/>
                <a:cs typeface="Times New Roman" panose="02020603050405020304" pitchFamily="18" charset="0"/>
              </a:rPr>
              <a:t>includerii </a:t>
            </a:r>
            <a:r>
              <a:rPr sz="2000" spc="-105" dirty="0">
                <a:solidFill>
                  <a:srgbClr val="FFFFFF"/>
                </a:solidFill>
                <a:latin typeface="Times New Roman" panose="02020603050405020304" pitchFamily="18" charset="0"/>
                <a:cs typeface="Times New Roman" panose="02020603050405020304" pitchFamily="18" charset="0"/>
              </a:rPr>
              <a:t>oaspeților </a:t>
            </a:r>
            <a:r>
              <a:rPr sz="2000" dirty="0">
                <a:solidFill>
                  <a:srgbClr val="FFFFFF"/>
                </a:solidFill>
                <a:latin typeface="Times New Roman" panose="02020603050405020304" pitchFamily="18" charset="0"/>
                <a:cs typeface="Times New Roman" panose="02020603050405020304" pitchFamily="18" charset="0"/>
              </a:rPr>
              <a:t>în </a:t>
            </a:r>
            <a:r>
              <a:rPr sz="2000" spc="-5" dirty="0">
                <a:solidFill>
                  <a:srgbClr val="FFFFFF"/>
                </a:solidFill>
                <a:latin typeface="Times New Roman" panose="02020603050405020304" pitchFamily="18" charset="0"/>
                <a:cs typeface="Times New Roman" panose="02020603050405020304" pitchFamily="18" charset="0"/>
              </a:rPr>
              <a:t>sistemul de </a:t>
            </a:r>
            <a:r>
              <a:rPr sz="2000" spc="-100" dirty="0">
                <a:solidFill>
                  <a:srgbClr val="FFFFFF"/>
                </a:solidFill>
                <a:latin typeface="Times New Roman" panose="02020603050405020304" pitchFamily="18" charset="0"/>
                <a:cs typeface="Times New Roman" panose="02020603050405020304" pitchFamily="18" charset="0"/>
              </a:rPr>
              <a:t>învățământ </a:t>
            </a:r>
            <a:r>
              <a:rPr sz="2000" spc="-5" dirty="0">
                <a:solidFill>
                  <a:srgbClr val="FFFFFF"/>
                </a:solidFill>
                <a:latin typeface="Times New Roman" panose="02020603050405020304" pitchFamily="18" charset="0"/>
                <a:cs typeface="Times New Roman" panose="02020603050405020304" pitchFamily="18" charset="0"/>
              </a:rPr>
              <a:t>turc. </a:t>
            </a:r>
            <a:r>
              <a:rPr lang="de-DE" sz="2000" spc="-85" dirty="0" err="1">
                <a:solidFill>
                  <a:srgbClr val="FFFFFF"/>
                </a:solidFill>
                <a:latin typeface="Times New Roman" panose="02020603050405020304" pitchFamily="18" charset="0"/>
                <a:cs typeface="Times New Roman" panose="02020603050405020304" pitchFamily="18" charset="0"/>
              </a:rPr>
              <a:t>Oaspe</a:t>
            </a:r>
            <a:r>
              <a:rPr lang="ro-RO" sz="2000" spc="-85" dirty="0">
                <a:solidFill>
                  <a:srgbClr val="FFFFFF"/>
                </a:solidFill>
                <a:latin typeface="Times New Roman" panose="02020603050405020304" pitchFamily="18" charset="0"/>
                <a:cs typeface="Times New Roman" panose="02020603050405020304" pitchFamily="18" charset="0"/>
              </a:rPr>
              <a:t>ții </a:t>
            </a:r>
            <a:r>
              <a:rPr sz="2000" spc="-5" dirty="0">
                <a:solidFill>
                  <a:srgbClr val="FFFFFF"/>
                </a:solidFill>
                <a:latin typeface="Times New Roman" panose="02020603050405020304" pitchFamily="18" charset="0"/>
                <a:cs typeface="Times New Roman" panose="02020603050405020304" pitchFamily="18" charset="0"/>
              </a:rPr>
              <a:t>au discutat </a:t>
            </a:r>
            <a:r>
              <a:rPr sz="2000" dirty="0">
                <a:solidFill>
                  <a:srgbClr val="FFFFFF"/>
                </a:solidFill>
                <a:latin typeface="Times New Roman" panose="02020603050405020304" pitchFamily="18" charset="0"/>
                <a:cs typeface="Times New Roman" panose="02020603050405020304" pitchFamily="18" charset="0"/>
              </a:rPr>
              <a:t>cu </a:t>
            </a:r>
            <a:r>
              <a:rPr sz="2000" spc="-5" dirty="0">
                <a:solidFill>
                  <a:srgbClr val="FFFFFF"/>
                </a:solidFill>
                <a:latin typeface="Times New Roman" panose="02020603050405020304" pitchFamily="18" charset="0"/>
                <a:cs typeface="Times New Roman" panose="02020603050405020304" pitchFamily="18" charset="0"/>
              </a:rPr>
              <a:t>profesori </a:t>
            </a:r>
            <a:r>
              <a:rPr sz="2000" spc="-285" dirty="0">
                <a:solidFill>
                  <a:srgbClr val="FFFFFF"/>
                </a:solidFill>
                <a:latin typeface="Times New Roman" panose="02020603050405020304" pitchFamily="18" charset="0"/>
                <a:cs typeface="Times New Roman" panose="02020603050405020304" pitchFamily="18" charset="0"/>
              </a:rPr>
              <a:t>și </a:t>
            </a:r>
            <a:r>
              <a:rPr sz="2000" spc="-10" dirty="0">
                <a:solidFill>
                  <a:srgbClr val="FFFFFF"/>
                </a:solidFill>
                <a:latin typeface="Times New Roman" panose="02020603050405020304" pitchFamily="18" charset="0"/>
                <a:cs typeface="Times New Roman" panose="02020603050405020304" pitchFamily="18" charset="0"/>
              </a:rPr>
              <a:t>elevi, </a:t>
            </a:r>
            <a:r>
              <a:rPr sz="2000" spc="-5" dirty="0">
                <a:solidFill>
                  <a:srgbClr val="FFFFFF"/>
                </a:solidFill>
                <a:latin typeface="Times New Roman" panose="02020603050405020304" pitchFamily="18" charset="0"/>
                <a:cs typeface="Times New Roman" panose="02020603050405020304" pitchFamily="18" charset="0"/>
              </a:rPr>
              <a:t>au </a:t>
            </a:r>
            <a:r>
              <a:rPr sz="2000" dirty="0">
                <a:solidFill>
                  <a:srgbClr val="FFFFFF"/>
                </a:solidFill>
                <a:latin typeface="Times New Roman" panose="02020603050405020304" pitchFamily="18" charset="0"/>
                <a:cs typeface="Times New Roman" panose="02020603050405020304" pitchFamily="18" charset="0"/>
              </a:rPr>
              <a:t>fost  </a:t>
            </a:r>
            <a:r>
              <a:rPr sz="2000" spc="-5" dirty="0">
                <a:solidFill>
                  <a:srgbClr val="FFFFFF"/>
                </a:solidFill>
                <a:latin typeface="Times New Roman" panose="02020603050405020304" pitchFamily="18" charset="0"/>
                <a:cs typeface="Times New Roman" panose="02020603050405020304" pitchFamily="18" charset="0"/>
              </a:rPr>
              <a:t>prezentate </a:t>
            </a:r>
            <a:r>
              <a:rPr sz="2000" dirty="0">
                <a:solidFill>
                  <a:srgbClr val="FFFFFF"/>
                </a:solidFill>
                <a:latin typeface="Times New Roman" panose="02020603050405020304" pitchFamily="18" charset="0"/>
                <a:cs typeface="Times New Roman" panose="02020603050405020304" pitchFamily="18" charset="0"/>
              </a:rPr>
              <a:t>sisteme </a:t>
            </a:r>
            <a:r>
              <a:rPr sz="2000" spc="-5" dirty="0">
                <a:solidFill>
                  <a:srgbClr val="FFFFFF"/>
                </a:solidFill>
                <a:latin typeface="Times New Roman" panose="02020603050405020304" pitchFamily="18" charset="0"/>
                <a:cs typeface="Times New Roman" panose="02020603050405020304" pitchFamily="18" charset="0"/>
              </a:rPr>
              <a:t>de </a:t>
            </a:r>
            <a:r>
              <a:rPr sz="2000" spc="-85" dirty="0">
                <a:solidFill>
                  <a:srgbClr val="FFFFFF"/>
                </a:solidFill>
                <a:latin typeface="Times New Roman" panose="02020603050405020304" pitchFamily="18" charset="0"/>
                <a:cs typeface="Times New Roman" panose="02020603050405020304" pitchFamily="18" charset="0"/>
              </a:rPr>
              <a:t>învățământ, conținuturi, </a:t>
            </a:r>
            <a:r>
              <a:rPr sz="2000" spc="-5" dirty="0">
                <a:solidFill>
                  <a:srgbClr val="FFFFFF"/>
                </a:solidFill>
                <a:latin typeface="Times New Roman" panose="02020603050405020304" pitchFamily="18" charset="0"/>
                <a:cs typeface="Times New Roman" panose="02020603050405020304" pitchFamily="18" charset="0"/>
              </a:rPr>
              <a:t>metode noi de</a:t>
            </a:r>
            <a:r>
              <a:rPr sz="2000" spc="19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lucru</a:t>
            </a:r>
            <a:r>
              <a:rPr sz="2000" spc="-5" dirty="0">
                <a:solidFill>
                  <a:srgbClr val="FFFFFF"/>
                </a:solidFill>
                <a:latin typeface="Times New Roman" panose="02020603050405020304" pitchFamily="18" charset="0"/>
                <a:cs typeface="Times New Roman" panose="02020603050405020304" pitchFamily="18" charset="0"/>
              </a:rPr>
              <a:t>.</a:t>
            </a:r>
            <a:endParaRPr lang="ro-RO" sz="2000" spc="-5" dirty="0">
              <a:solidFill>
                <a:srgbClr val="FFFFFF"/>
              </a:solidFill>
              <a:latin typeface="Times New Roman" panose="02020603050405020304" pitchFamily="18" charset="0"/>
              <a:cs typeface="Times New Roman" panose="02020603050405020304" pitchFamily="18" charset="0"/>
            </a:endParaRPr>
          </a:p>
          <a:p>
            <a:pPr marL="253365" marR="247650" algn="just">
              <a:spcBef>
                <a:spcPts val="100"/>
              </a:spcBef>
            </a:pPr>
            <a:endParaRPr sz="2000" dirty="0">
              <a:latin typeface="Times New Roman" panose="02020603050405020304" pitchFamily="18" charset="0"/>
              <a:cs typeface="Times New Roman" panose="02020603050405020304" pitchFamily="18" charset="0"/>
            </a:endParaRPr>
          </a:p>
          <a:p>
            <a:pPr marL="262255" marR="256540" algn="just">
              <a:spcBef>
                <a:spcPts val="994"/>
              </a:spcBef>
            </a:pPr>
            <a:r>
              <a:rPr sz="2000" dirty="0" err="1">
                <a:solidFill>
                  <a:srgbClr val="FFFFFF"/>
                </a:solidFill>
                <a:latin typeface="Times New Roman" panose="02020603050405020304" pitchFamily="18" charset="0"/>
                <a:cs typeface="Times New Roman" panose="02020603050405020304" pitchFamily="18" charset="0"/>
              </a:rPr>
              <a:t>În</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partea </a:t>
            </a:r>
            <a:r>
              <a:rPr sz="2000" dirty="0">
                <a:solidFill>
                  <a:srgbClr val="FFFFFF"/>
                </a:solidFill>
                <a:latin typeface="Times New Roman" panose="02020603050405020304" pitchFamily="18" charset="0"/>
                <a:cs typeface="Times New Roman" panose="02020603050405020304" pitchFamily="18" charset="0"/>
              </a:rPr>
              <a:t>a </a:t>
            </a:r>
            <a:r>
              <a:rPr sz="2000" spc="-10" dirty="0">
                <a:solidFill>
                  <a:srgbClr val="FFFFFF"/>
                </a:solidFill>
                <a:latin typeface="Times New Roman" panose="02020603050405020304" pitchFamily="18" charset="0"/>
                <a:cs typeface="Times New Roman" panose="02020603050405020304" pitchFamily="18" charset="0"/>
              </a:rPr>
              <a:t>doua, </a:t>
            </a:r>
            <a:r>
              <a:rPr sz="2000" spc="-25" dirty="0">
                <a:solidFill>
                  <a:srgbClr val="FFFFFF"/>
                </a:solidFill>
                <a:latin typeface="Times New Roman" panose="02020603050405020304" pitchFamily="18" charset="0"/>
                <a:cs typeface="Times New Roman" panose="02020603050405020304" pitchFamily="18" charset="0"/>
              </a:rPr>
              <a:t>Valeria </a:t>
            </a:r>
            <a:r>
              <a:rPr sz="2000" spc="-5" dirty="0">
                <a:solidFill>
                  <a:srgbClr val="FFFFFF"/>
                </a:solidFill>
                <a:latin typeface="Times New Roman" panose="02020603050405020304" pitchFamily="18" charset="0"/>
                <a:cs typeface="Times New Roman" panose="02020603050405020304" pitchFamily="18" charset="0"/>
              </a:rPr>
              <a:t>Namaseva din Letonia a </a:t>
            </a:r>
            <a:r>
              <a:rPr sz="2000" spc="-5" dirty="0" err="1">
                <a:solidFill>
                  <a:srgbClr val="FFFFFF"/>
                </a:solidFill>
                <a:latin typeface="Times New Roman" panose="02020603050405020304" pitchFamily="18" charset="0"/>
                <a:cs typeface="Times New Roman" panose="02020603050405020304" pitchFamily="18" charset="0"/>
              </a:rPr>
              <a:t>prezentat</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filmul</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Mein bester Freund</a:t>
            </a:r>
            <a:r>
              <a:rPr lang="ro-RO" sz="2000" spc="-5"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a:t>
            </a:r>
            <a:r>
              <a:rPr lang="ro-RO" sz="200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fost </a:t>
            </a:r>
            <a:r>
              <a:rPr sz="2000" spc="-10" dirty="0">
                <a:solidFill>
                  <a:srgbClr val="FFFFFF"/>
                </a:solidFill>
                <a:latin typeface="Times New Roman" panose="02020603050405020304" pitchFamily="18" charset="0"/>
                <a:cs typeface="Times New Roman" panose="02020603050405020304" pitchFamily="18" charset="0"/>
              </a:rPr>
              <a:t>explicată  </a:t>
            </a:r>
            <a:r>
              <a:rPr sz="2000" spc="-5" dirty="0">
                <a:solidFill>
                  <a:srgbClr val="FFFFFF"/>
                </a:solidFill>
                <a:latin typeface="Times New Roman" panose="02020603050405020304" pitchFamily="18" charset="0"/>
                <a:cs typeface="Times New Roman" panose="02020603050405020304" pitchFamily="18" charset="0"/>
              </a:rPr>
              <a:t>metoda de lucru folosită, </a:t>
            </a:r>
            <a:r>
              <a:rPr sz="2000" spc="-10" dirty="0">
                <a:solidFill>
                  <a:srgbClr val="FFFFFF"/>
                </a:solidFill>
                <a:latin typeface="Times New Roman" panose="02020603050405020304" pitchFamily="18" charset="0"/>
                <a:cs typeface="Times New Roman" panose="02020603050405020304" pitchFamily="18" charset="0"/>
              </a:rPr>
              <a:t>elevii </a:t>
            </a:r>
            <a:r>
              <a:rPr sz="2000" spc="-5" dirty="0">
                <a:solidFill>
                  <a:srgbClr val="FFFFFF"/>
                </a:solidFill>
                <a:latin typeface="Times New Roman" panose="02020603050405020304" pitchFamily="18" charset="0"/>
                <a:cs typeface="Times New Roman" panose="02020603050405020304" pitchFamily="18" charset="0"/>
              </a:rPr>
              <a:t>au </a:t>
            </a:r>
            <a:r>
              <a:rPr sz="2000" spc="-10" dirty="0">
                <a:solidFill>
                  <a:srgbClr val="FFFFFF"/>
                </a:solidFill>
                <a:latin typeface="Times New Roman" panose="02020603050405020304" pitchFamily="18" charset="0"/>
                <a:cs typeface="Times New Roman" panose="02020603050405020304" pitchFamily="18" charset="0"/>
              </a:rPr>
              <a:t>exersat </a:t>
            </a:r>
            <a:r>
              <a:rPr sz="2000" spc="-5" dirty="0">
                <a:solidFill>
                  <a:srgbClr val="FFFFFF"/>
                </a:solidFill>
                <a:latin typeface="Times New Roman" panose="02020603050405020304" pitchFamily="18" charset="0"/>
                <a:cs typeface="Times New Roman" panose="02020603050405020304" pitchFamily="18" charset="0"/>
              </a:rPr>
              <a:t>la calculator pe baza </a:t>
            </a:r>
            <a:r>
              <a:rPr sz="2000" spc="-85" dirty="0">
                <a:solidFill>
                  <a:srgbClr val="FFFFFF"/>
                </a:solidFill>
                <a:latin typeface="Times New Roman" panose="02020603050405020304" pitchFamily="18" charset="0"/>
                <a:cs typeface="Times New Roman" panose="02020603050405020304" pitchFamily="18" charset="0"/>
              </a:rPr>
              <a:t>explicațiilor</a:t>
            </a:r>
            <a:r>
              <a:rPr sz="2000" spc="16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colegei</a:t>
            </a:r>
            <a:r>
              <a:rPr sz="2000" spc="-5" dirty="0">
                <a:solidFill>
                  <a:srgbClr val="FFFFFF"/>
                </a:solidFill>
                <a:latin typeface="Times New Roman" panose="02020603050405020304" pitchFamily="18" charset="0"/>
                <a:cs typeface="Times New Roman" panose="02020603050405020304" pitchFamily="18" charset="0"/>
              </a:rPr>
              <a:t>.</a:t>
            </a:r>
            <a:endParaRPr lang="ro-RO" sz="2000" spc="-5" dirty="0">
              <a:solidFill>
                <a:srgbClr val="FFFFFF"/>
              </a:solidFill>
              <a:latin typeface="Times New Roman" panose="02020603050405020304" pitchFamily="18" charset="0"/>
              <a:cs typeface="Times New Roman" panose="02020603050405020304" pitchFamily="18" charset="0"/>
            </a:endParaRPr>
          </a:p>
          <a:p>
            <a:pPr marL="262255" marR="256540" algn="just">
              <a:spcBef>
                <a:spcPts val="994"/>
              </a:spcBef>
            </a:pPr>
            <a:endParaRPr sz="2000" dirty="0">
              <a:latin typeface="Times New Roman" panose="02020603050405020304" pitchFamily="18" charset="0"/>
              <a:cs typeface="Times New Roman" panose="02020603050405020304" pitchFamily="18" charset="0"/>
            </a:endParaRPr>
          </a:p>
          <a:p>
            <a:pPr marL="265113" marR="5080" algn="just">
              <a:spcBef>
                <a:spcPts val="994"/>
              </a:spcBef>
              <a:tabLst>
                <a:tab pos="354013" algn="l"/>
              </a:tabLst>
            </a:pPr>
            <a:r>
              <a:rPr lang="de-DE" sz="2000" spc="-5" dirty="0">
                <a:solidFill>
                  <a:srgbClr val="FFFFFF"/>
                </a:solidFill>
                <a:latin typeface="Times New Roman" panose="02020603050405020304" pitchFamily="18" charset="0"/>
                <a:cs typeface="Times New Roman" panose="02020603050405020304" pitchFamily="18" charset="0"/>
              </a:rPr>
              <a:t> Am </a:t>
            </a:r>
            <a:r>
              <a:rPr sz="2000" spc="-5" dirty="0" err="1">
                <a:solidFill>
                  <a:srgbClr val="FFFFFF"/>
                </a:solidFill>
                <a:latin typeface="Times New Roman" panose="02020603050405020304" pitchFamily="18" charset="0"/>
                <a:cs typeface="Times New Roman" panose="02020603050405020304" pitchFamily="18" charset="0"/>
              </a:rPr>
              <a:t>vizit</a:t>
            </a:r>
            <a:r>
              <a:rPr lang="de-DE" sz="2000" spc="-5" dirty="0">
                <a:solidFill>
                  <a:srgbClr val="FFFFFF"/>
                </a:solidFill>
                <a:latin typeface="Times New Roman" panose="02020603050405020304" pitchFamily="18" charset="0"/>
                <a:cs typeface="Times New Roman" panose="02020603050405020304" pitchFamily="18" charset="0"/>
              </a:rPr>
              <a:t>at</a:t>
            </a:r>
            <a:r>
              <a:rPr sz="2000" spc="-5" dirty="0">
                <a:solidFill>
                  <a:srgbClr val="FFFFFF"/>
                </a:solidFill>
                <a:latin typeface="Times New Roman" panose="02020603050405020304" pitchFamily="18" charset="0"/>
                <a:cs typeface="Times New Roman" panose="02020603050405020304" pitchFamily="18" charset="0"/>
              </a:rPr>
              <a:t> la </a:t>
            </a:r>
            <a:r>
              <a:rPr sz="2000" spc="-110" dirty="0">
                <a:solidFill>
                  <a:srgbClr val="FFFFFF"/>
                </a:solidFill>
                <a:latin typeface="Times New Roman" panose="02020603050405020304" pitchFamily="18" charset="0"/>
                <a:cs typeface="Times New Roman" panose="02020603050405020304" pitchFamily="18" charset="0"/>
              </a:rPr>
              <a:t>Expoziția </a:t>
            </a:r>
            <a:r>
              <a:rPr sz="2000" spc="-5" dirty="0">
                <a:solidFill>
                  <a:srgbClr val="FFFFFF"/>
                </a:solidFill>
                <a:latin typeface="Times New Roman" panose="02020603050405020304" pitchFamily="18" charset="0"/>
                <a:cs typeface="Times New Roman" panose="02020603050405020304" pitchFamily="18" charset="0"/>
              </a:rPr>
              <a:t>regională </a:t>
            </a:r>
            <a:r>
              <a:rPr sz="2000" spc="-5" dirty="0" err="1">
                <a:solidFill>
                  <a:srgbClr val="FFFFFF"/>
                </a:solidFill>
                <a:latin typeface="Times New Roman" panose="02020603050405020304" pitchFamily="18" charset="0"/>
                <a:cs typeface="Times New Roman" panose="02020603050405020304" pitchFamily="18" charset="0"/>
              </a:rPr>
              <a:t>manufacturieră</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din localitate și a</a:t>
            </a:r>
            <a:r>
              <a:rPr lang="de-DE" sz="2000" spc="-5" dirty="0">
                <a:solidFill>
                  <a:srgbClr val="FFFFFF"/>
                </a:solidFill>
                <a:latin typeface="Times New Roman" panose="02020603050405020304" pitchFamily="18" charset="0"/>
                <a:cs typeface="Times New Roman" panose="02020603050405020304" pitchFamily="18" charset="0"/>
              </a:rPr>
              <a:t>m </a:t>
            </a:r>
            <a:r>
              <a:rPr lang="de-DE" sz="2000" spc="-5" dirty="0" err="1">
                <a:solidFill>
                  <a:srgbClr val="FFFFFF"/>
                </a:solidFill>
                <a:latin typeface="Times New Roman" panose="02020603050405020304" pitchFamily="18" charset="0"/>
                <a:cs typeface="Times New Roman" panose="02020603050405020304" pitchFamily="18" charset="0"/>
              </a:rPr>
              <a:t>participat</a:t>
            </a:r>
            <a:r>
              <a:rPr lang="de-DE" sz="2000" spc="-5" dirty="0">
                <a:solidFill>
                  <a:srgbClr val="FFFFFF"/>
                </a:solidFill>
                <a:latin typeface="Times New Roman" panose="02020603050405020304" pitchFamily="18" charset="0"/>
                <a:cs typeface="Times New Roman" panose="02020603050405020304" pitchFamily="18" charset="0"/>
              </a:rPr>
              <a:t> la </a:t>
            </a:r>
            <a:r>
              <a:rPr sz="2000" spc="-10" dirty="0">
                <a:solidFill>
                  <a:srgbClr val="FFFFFF"/>
                </a:solidFill>
                <a:latin typeface="Times New Roman" panose="02020603050405020304" pitchFamily="18" charset="0"/>
                <a:cs typeface="Times New Roman" panose="02020603050405020304" pitchFamily="18" charset="0"/>
              </a:rPr>
              <a:t>program</a:t>
            </a:r>
            <a:r>
              <a:rPr lang="de-DE" sz="2000" spc="-10" dirty="0" err="1">
                <a:solidFill>
                  <a:srgbClr val="FFFFFF"/>
                </a:solidFill>
                <a:latin typeface="Times New Roman" panose="02020603050405020304" pitchFamily="18" charset="0"/>
                <a:cs typeface="Times New Roman" panose="02020603050405020304" pitchFamily="18" charset="0"/>
              </a:rPr>
              <a:t>ul</a:t>
            </a:r>
            <a:r>
              <a:rPr sz="2000" spc="-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sportiv </a:t>
            </a:r>
            <a:r>
              <a:rPr sz="2000" spc="-55" dirty="0" err="1">
                <a:solidFill>
                  <a:srgbClr val="FFFFFF"/>
                </a:solidFill>
                <a:latin typeface="Times New Roman" panose="02020603050405020304" pitchFamily="18" charset="0"/>
                <a:cs typeface="Times New Roman" panose="02020603050405020304" pitchFamily="18" charset="0"/>
              </a:rPr>
              <a:t>desfășurat</a:t>
            </a:r>
            <a:r>
              <a:rPr sz="2000" spc="-55" dirty="0">
                <a:solidFill>
                  <a:srgbClr val="FFFFFF"/>
                </a:solidFill>
                <a:latin typeface="Times New Roman" panose="02020603050405020304" pitchFamily="18" charset="0"/>
                <a:cs typeface="Times New Roman" panose="02020603050405020304" pitchFamily="18" charset="0"/>
              </a:rPr>
              <a:t> </a:t>
            </a:r>
            <a:r>
              <a:rPr lang="ro-RO" sz="2000" spc="-55"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în</a:t>
            </a:r>
            <a:r>
              <a:rPr sz="2000" dirty="0">
                <a:solidFill>
                  <a:srgbClr val="FFFFFF"/>
                </a:solidFill>
                <a:latin typeface="Times New Roman" panose="02020603050405020304" pitchFamily="18" charset="0"/>
                <a:cs typeface="Times New Roman" panose="02020603050405020304" pitchFamily="18" charset="0"/>
              </a:rPr>
              <a:t> </a:t>
            </a:r>
            <a:r>
              <a:rPr lang="de-DE" sz="200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sala</a:t>
            </a:r>
            <a:r>
              <a:rPr lang="ro-RO" sz="2000" spc="-5" dirty="0">
                <a:solidFill>
                  <a:srgbClr val="FFFFFF"/>
                </a:solidFill>
                <a:latin typeface="Times New Roman" panose="02020603050405020304" pitchFamily="18" charset="0"/>
                <a:cs typeface="Times New Roman" panose="02020603050405020304" pitchFamily="18" charset="0"/>
              </a:rPr>
              <a:t> de </a:t>
            </a:r>
            <a:r>
              <a:rPr sz="2000" spc="-5" dirty="0">
                <a:solidFill>
                  <a:srgbClr val="FFFFFF"/>
                </a:solidFill>
                <a:latin typeface="Times New Roman" panose="02020603050405020304" pitchFamily="18" charset="0"/>
                <a:cs typeface="Times New Roman" panose="02020603050405020304" pitchFamily="18" charset="0"/>
              </a:rPr>
              <a:t>sport </a:t>
            </a:r>
            <a:r>
              <a:rPr sz="2000" dirty="0">
                <a:solidFill>
                  <a:srgbClr val="FFFFFF"/>
                </a:solidFill>
                <a:latin typeface="Times New Roman" panose="02020603050405020304" pitchFamily="18" charset="0"/>
                <a:cs typeface="Times New Roman" panose="02020603050405020304" pitchFamily="18" charset="0"/>
              </a:rPr>
              <a:t>a </a:t>
            </a:r>
            <a:r>
              <a:rPr lang="ro-RO" sz="2000" spc="-5" dirty="0">
                <a:solidFill>
                  <a:srgbClr val="FFFFFF"/>
                </a:solidFill>
                <a:latin typeface="Times New Roman" panose="02020603050405020304" pitchFamily="18" charset="0"/>
                <a:cs typeface="Times New Roman" panose="02020603050405020304" pitchFamily="18" charset="0"/>
              </a:rPr>
              <a:t>ș</a:t>
            </a:r>
            <a:r>
              <a:rPr lang="de-DE" sz="2000" spc="-5" dirty="0" err="1">
                <a:solidFill>
                  <a:srgbClr val="FFFFFF"/>
                </a:solidFill>
                <a:latin typeface="Times New Roman" panose="02020603050405020304" pitchFamily="18" charset="0"/>
                <a:cs typeface="Times New Roman" panose="02020603050405020304" pitchFamily="18" charset="0"/>
              </a:rPr>
              <a:t>colii</a:t>
            </a:r>
            <a:r>
              <a:rPr lang="de-DE" sz="2000" spc="-5" dirty="0">
                <a:solidFill>
                  <a:srgbClr val="FFFFFF"/>
                </a:solidFill>
                <a:latin typeface="Times New Roman" panose="02020603050405020304" pitchFamily="18" charset="0"/>
                <a:cs typeface="Times New Roman" panose="02020603050405020304" pitchFamily="18" charset="0"/>
              </a:rPr>
              <a:t> </a:t>
            </a:r>
            <a:r>
              <a:rPr lang="de-DE" sz="2000" spc="-5" dirty="0" err="1">
                <a:solidFill>
                  <a:srgbClr val="FFFFFF"/>
                </a:solidFill>
                <a:latin typeface="Times New Roman" panose="02020603050405020304" pitchFamily="18" charset="0"/>
                <a:cs typeface="Times New Roman" panose="02020603050405020304" pitchFamily="18" charset="0"/>
              </a:rPr>
              <a:t>gazd</a:t>
            </a:r>
            <a:r>
              <a:rPr lang="ro-RO" sz="2000" spc="-5" dirty="0">
                <a:solidFill>
                  <a:srgbClr val="FFFFFF"/>
                </a:solidFill>
                <a:latin typeface="Times New Roman" panose="02020603050405020304" pitchFamily="18" charset="0"/>
                <a:cs typeface="Times New Roman" panose="02020603050405020304" pitchFamily="18" charset="0"/>
              </a:rPr>
              <a:t>ă,</a:t>
            </a:r>
            <a:r>
              <a:rPr sz="2000" spc="-5" dirty="0">
                <a:solidFill>
                  <a:srgbClr val="FFFFFF"/>
                </a:solidFill>
                <a:latin typeface="Times New Roman" panose="02020603050405020304" pitchFamily="18" charset="0"/>
                <a:cs typeface="Times New Roman" panose="02020603050405020304" pitchFamily="18" charset="0"/>
              </a:rPr>
              <a:t> </a:t>
            </a:r>
            <a:r>
              <a:rPr lang="ro-RO" sz="2000" spc="-25" dirty="0">
                <a:solidFill>
                  <a:srgbClr val="FFFFFF"/>
                </a:solidFill>
                <a:latin typeface="Times New Roman" panose="02020603050405020304" pitchFamily="18" charset="0"/>
                <a:cs typeface="Times New Roman" panose="02020603050405020304" pitchFamily="18" charset="0"/>
              </a:rPr>
              <a:t>‟</a:t>
            </a:r>
            <a:r>
              <a:rPr sz="2000" spc="-25" dirty="0">
                <a:solidFill>
                  <a:srgbClr val="FFFFFF"/>
                </a:solidFill>
                <a:latin typeface="Times New Roman" panose="02020603050405020304" pitchFamily="18" charset="0"/>
                <a:cs typeface="Times New Roman" panose="02020603050405020304" pitchFamily="18" charset="0"/>
              </a:rPr>
              <a:t>Yavuz </a:t>
            </a:r>
            <a:r>
              <a:rPr sz="2000" spc="-5" dirty="0">
                <a:solidFill>
                  <a:srgbClr val="FFFFFF"/>
                </a:solidFill>
                <a:latin typeface="Times New Roman" panose="02020603050405020304" pitchFamily="18" charset="0"/>
                <a:cs typeface="Times New Roman" panose="02020603050405020304" pitchFamily="18" charset="0"/>
              </a:rPr>
              <a:t>Sultan Selim </a:t>
            </a:r>
            <a:r>
              <a:rPr sz="2000" dirty="0">
                <a:solidFill>
                  <a:srgbClr val="FFFFFF"/>
                </a:solidFill>
                <a:latin typeface="Times New Roman" panose="02020603050405020304" pitchFamily="18" charset="0"/>
                <a:cs typeface="Times New Roman" panose="02020603050405020304" pitchFamily="18" charset="0"/>
              </a:rPr>
              <a:t>Fen</a:t>
            </a:r>
            <a:r>
              <a:rPr sz="2000" spc="8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Lisesi</a:t>
            </a:r>
            <a:r>
              <a:rPr sz="2000" spc="-5" dirty="0">
                <a:solidFill>
                  <a:srgbClr val="FFFFFF"/>
                </a:solidFill>
                <a:latin typeface="Times New Roman" panose="02020603050405020304" pitchFamily="18" charset="0"/>
                <a:cs typeface="Times New Roman" panose="02020603050405020304" pitchFamily="18" charset="0"/>
              </a:rPr>
              <a:t>”.</a:t>
            </a:r>
            <a:endParaRPr lang="ro-RO" sz="2000" spc="-5" dirty="0">
              <a:solidFill>
                <a:srgbClr val="FFFFFF"/>
              </a:solidFill>
              <a:latin typeface="Times New Roman" panose="02020603050405020304" pitchFamily="18" charset="0"/>
              <a:cs typeface="Times New Roman" panose="02020603050405020304" pitchFamily="18" charset="0"/>
            </a:endParaRPr>
          </a:p>
          <a:p>
            <a:pPr marL="265113" marR="5080" algn="just">
              <a:spcBef>
                <a:spcPts val="994"/>
              </a:spcBef>
              <a:tabLst>
                <a:tab pos="354013" algn="l"/>
              </a:tabLst>
            </a:pPr>
            <a:endParaRPr sz="2000" dirty="0">
              <a:latin typeface="Times New Roman" panose="02020603050405020304" pitchFamily="18" charset="0"/>
              <a:cs typeface="Times New Roman" panose="02020603050405020304" pitchFamily="18" charset="0"/>
            </a:endParaRPr>
          </a:p>
          <a:p>
            <a:pPr marL="265113" marR="100965" algn="just">
              <a:spcBef>
                <a:spcPts val="1010"/>
              </a:spcBef>
            </a:pPr>
            <a:r>
              <a:rPr sz="2000" spc="-5" dirty="0" err="1">
                <a:solidFill>
                  <a:srgbClr val="FFFFFF"/>
                </a:solidFill>
                <a:latin typeface="Times New Roman" panose="02020603050405020304" pitchFamily="18" charset="0"/>
                <a:cs typeface="Times New Roman" panose="02020603050405020304" pitchFamily="18" charset="0"/>
              </a:rPr>
              <a:t>Rezultate</a:t>
            </a:r>
            <a:r>
              <a:rPr sz="2000" spc="-5" dirty="0">
                <a:solidFill>
                  <a:srgbClr val="FFFFFF"/>
                </a:solidFill>
                <a:latin typeface="Times New Roman" panose="02020603050405020304" pitchFamily="18" charset="0"/>
                <a:cs typeface="Times New Roman" panose="02020603050405020304" pitchFamily="18" charset="0"/>
              </a:rPr>
              <a:t>: </a:t>
            </a:r>
            <a:r>
              <a:rPr sz="2000" spc="-50" dirty="0">
                <a:solidFill>
                  <a:srgbClr val="FFFFFF"/>
                </a:solidFill>
                <a:latin typeface="Times New Roman" panose="02020603050405020304" pitchFamily="18" charset="0"/>
                <a:cs typeface="Times New Roman" panose="02020603050405020304" pitchFamily="18" charset="0"/>
              </a:rPr>
              <a:t>cunoașterea </a:t>
            </a:r>
            <a:r>
              <a:rPr sz="2000" spc="-5" dirty="0">
                <a:solidFill>
                  <a:srgbClr val="FFFFFF"/>
                </a:solidFill>
                <a:latin typeface="Times New Roman" panose="02020603050405020304" pitchFamily="18" charset="0"/>
                <a:cs typeface="Times New Roman" panose="02020603050405020304" pitchFamily="18" charset="0"/>
              </a:rPr>
              <a:t>altor </a:t>
            </a:r>
            <a:r>
              <a:rPr sz="2000" dirty="0">
                <a:solidFill>
                  <a:srgbClr val="FFFFFF"/>
                </a:solidFill>
                <a:latin typeface="Times New Roman" panose="02020603050405020304" pitchFamily="18" charset="0"/>
                <a:cs typeface="Times New Roman" panose="02020603050405020304" pitchFamily="18" charset="0"/>
              </a:rPr>
              <a:t>sisteme </a:t>
            </a:r>
            <a:r>
              <a:rPr sz="2000" spc="-5" dirty="0">
                <a:solidFill>
                  <a:srgbClr val="FFFFFF"/>
                </a:solidFill>
                <a:latin typeface="Times New Roman" panose="02020603050405020304" pitchFamily="18" charset="0"/>
                <a:cs typeface="Times New Roman" panose="02020603050405020304" pitchFamily="18" charset="0"/>
              </a:rPr>
              <a:t>de </a:t>
            </a:r>
            <a:r>
              <a:rPr sz="2000" spc="-90" dirty="0">
                <a:solidFill>
                  <a:srgbClr val="FFFFFF"/>
                </a:solidFill>
                <a:latin typeface="Times New Roman" panose="02020603050405020304" pitchFamily="18" charset="0"/>
                <a:cs typeface="Times New Roman" panose="02020603050405020304" pitchFamily="18" charset="0"/>
              </a:rPr>
              <a:t>învățământ, </a:t>
            </a:r>
            <a:r>
              <a:rPr sz="2000" spc="-5" dirty="0">
                <a:solidFill>
                  <a:srgbClr val="FFFFFF"/>
                </a:solidFill>
                <a:latin typeface="Times New Roman" panose="02020603050405020304" pitchFamily="18" charset="0"/>
                <a:cs typeface="Times New Roman" panose="02020603050405020304" pitchFamily="18" charset="0"/>
              </a:rPr>
              <a:t>realizarea unui </a:t>
            </a:r>
            <a:r>
              <a:rPr sz="2000" spc="-10" dirty="0">
                <a:solidFill>
                  <a:srgbClr val="FFFFFF"/>
                </a:solidFill>
                <a:latin typeface="Times New Roman" panose="02020603050405020304" pitchFamily="18" charset="0"/>
                <a:cs typeface="Times New Roman" panose="02020603050405020304" pitchFamily="18" charset="0"/>
              </a:rPr>
              <a:t>dialog </a:t>
            </a:r>
            <a:r>
              <a:rPr sz="2000" spc="-5" dirty="0">
                <a:solidFill>
                  <a:srgbClr val="FFFFFF"/>
                </a:solidFill>
                <a:latin typeface="Times New Roman" panose="02020603050405020304" pitchFamily="18" charset="0"/>
                <a:cs typeface="Times New Roman" panose="02020603050405020304" pitchFamily="18" charset="0"/>
              </a:rPr>
              <a:t>real </a:t>
            </a:r>
            <a:r>
              <a:rPr sz="2000" dirty="0">
                <a:solidFill>
                  <a:srgbClr val="FFFFFF"/>
                </a:solidFill>
                <a:latin typeface="Times New Roman" panose="02020603050405020304" pitchFamily="18" charset="0"/>
                <a:cs typeface="Times New Roman" panose="02020603050405020304" pitchFamily="18" charset="0"/>
              </a:rPr>
              <a:t>cu </a:t>
            </a:r>
            <a:r>
              <a:rPr sz="2000" spc="-5" dirty="0">
                <a:solidFill>
                  <a:srgbClr val="FFFFFF"/>
                </a:solidFill>
                <a:latin typeface="Times New Roman" panose="02020603050405020304" pitchFamily="18" charset="0"/>
                <a:cs typeface="Times New Roman" panose="02020603050405020304" pitchFamily="18" charset="0"/>
              </a:rPr>
              <a:t>elevii </a:t>
            </a:r>
            <a:r>
              <a:rPr sz="2000" spc="-285" dirty="0">
                <a:solidFill>
                  <a:srgbClr val="FFFFFF"/>
                </a:solidFill>
                <a:latin typeface="Times New Roman" panose="02020603050405020304" pitchFamily="18" charset="0"/>
                <a:cs typeface="Times New Roman" panose="02020603050405020304" pitchFamily="18" charset="0"/>
              </a:rPr>
              <a:t>și </a:t>
            </a:r>
            <a:r>
              <a:rPr sz="2000" spc="-5" dirty="0">
                <a:solidFill>
                  <a:srgbClr val="FFFFFF"/>
                </a:solidFill>
                <a:latin typeface="Times New Roman" panose="02020603050405020304" pitchFamily="18" charset="0"/>
                <a:cs typeface="Times New Roman" panose="02020603050405020304" pitchFamily="18" charset="0"/>
              </a:rPr>
              <a:t>profesorii </a:t>
            </a:r>
            <a:r>
              <a:rPr sz="2000" spc="-80" dirty="0">
                <a:solidFill>
                  <a:srgbClr val="FFFFFF"/>
                </a:solidFill>
                <a:latin typeface="Times New Roman" panose="02020603050405020304" pitchFamily="18" charset="0"/>
                <a:cs typeface="Times New Roman" panose="02020603050405020304" pitchFamily="18" charset="0"/>
              </a:rPr>
              <a:t>școlii,  </a:t>
            </a:r>
            <a:r>
              <a:rPr sz="2000" spc="-50" dirty="0">
                <a:solidFill>
                  <a:srgbClr val="FFFFFF"/>
                </a:solidFill>
                <a:latin typeface="Times New Roman" panose="02020603050405020304" pitchFamily="18" charset="0"/>
                <a:cs typeface="Times New Roman" panose="02020603050405020304" pitchFamily="18" charset="0"/>
              </a:rPr>
              <a:t>cunoașterea </a:t>
            </a:r>
            <a:r>
              <a:rPr sz="2000" spc="-5" dirty="0">
                <a:solidFill>
                  <a:srgbClr val="FFFFFF"/>
                </a:solidFill>
                <a:latin typeface="Times New Roman" panose="02020603050405020304" pitchFamily="18" charset="0"/>
                <a:cs typeface="Times New Roman" panose="02020603050405020304" pitchFamily="18" charset="0"/>
              </a:rPr>
              <a:t>produselor </a:t>
            </a:r>
            <a:r>
              <a:rPr sz="2000" spc="-80" dirty="0">
                <a:solidFill>
                  <a:srgbClr val="FFFFFF"/>
                </a:solidFill>
                <a:latin typeface="Times New Roman" panose="02020603050405020304" pitchFamily="18" charset="0"/>
                <a:cs typeface="Times New Roman" panose="02020603050405020304" pitchFamily="18" charset="0"/>
              </a:rPr>
              <a:t>tradiționale, </a:t>
            </a:r>
            <a:r>
              <a:rPr sz="2000" spc="-5" dirty="0">
                <a:solidFill>
                  <a:srgbClr val="FFFFFF"/>
                </a:solidFill>
                <a:latin typeface="Times New Roman" panose="02020603050405020304" pitchFamily="18" charset="0"/>
                <a:cs typeface="Times New Roman" panose="02020603050405020304" pitchFamily="18" charset="0"/>
              </a:rPr>
              <a:t>realizarea unei legături afective puternice, prin practicarea sportului, </a:t>
            </a:r>
            <a:r>
              <a:rPr lang="ro-RO" sz="2000" spc="-5" dirty="0">
                <a:solidFill>
                  <a:srgbClr val="FFFFFF"/>
                </a:solidFill>
                <a:latin typeface="Times New Roman" panose="02020603050405020304" pitchFamily="18" charset="0"/>
                <a:cs typeface="Times New Roman" panose="02020603050405020304" pitchFamily="18" charset="0"/>
              </a:rPr>
              <a:t>        </a:t>
            </a:r>
            <a:r>
              <a:rPr sz="2000" spc="-120" dirty="0" err="1">
                <a:solidFill>
                  <a:srgbClr val="FFFFFF"/>
                </a:solidFill>
                <a:latin typeface="Times New Roman" panose="02020603050405020304" pitchFamily="18" charset="0"/>
                <a:cs typeface="Times New Roman" panose="02020603050405020304" pitchFamily="18" charset="0"/>
              </a:rPr>
              <a:t>între</a:t>
            </a:r>
            <a:r>
              <a:rPr sz="2000" spc="-120" dirty="0">
                <a:solidFill>
                  <a:srgbClr val="FFFFFF"/>
                </a:solidFill>
                <a:latin typeface="Times New Roman" panose="02020603050405020304" pitchFamily="18" charset="0"/>
                <a:cs typeface="Times New Roman" panose="02020603050405020304" pitchFamily="18" charset="0"/>
              </a:rPr>
              <a:t>  </a:t>
            </a:r>
            <a:r>
              <a:rPr sz="2000" spc="-85" dirty="0">
                <a:solidFill>
                  <a:srgbClr val="FFFFFF"/>
                </a:solidFill>
                <a:latin typeface="Times New Roman" panose="02020603050405020304" pitchFamily="18" charset="0"/>
                <a:cs typeface="Times New Roman" panose="02020603050405020304" pitchFamily="18" charset="0"/>
              </a:rPr>
              <a:t>participanții </a:t>
            </a:r>
            <a:r>
              <a:rPr sz="2000" spc="-150" dirty="0">
                <a:solidFill>
                  <a:srgbClr val="FFFFFF"/>
                </a:solidFill>
                <a:latin typeface="Times New Roman" panose="02020603050405020304" pitchFamily="18" charset="0"/>
                <a:cs typeface="Times New Roman" panose="02020603050405020304" pitchFamily="18" charset="0"/>
              </a:rPr>
              <a:t>direcți  </a:t>
            </a:r>
            <a:r>
              <a:rPr sz="2000" spc="-285" dirty="0">
                <a:solidFill>
                  <a:srgbClr val="FFFFFF"/>
                </a:solidFill>
                <a:latin typeface="Times New Roman" panose="02020603050405020304" pitchFamily="18" charset="0"/>
                <a:cs typeface="Times New Roman" panose="02020603050405020304" pitchFamily="18" charset="0"/>
              </a:rPr>
              <a:t>și  </a:t>
            </a:r>
            <a:r>
              <a:rPr sz="2000" spc="-5" dirty="0">
                <a:solidFill>
                  <a:srgbClr val="FFFFFF"/>
                </a:solidFill>
                <a:latin typeface="Times New Roman" panose="02020603050405020304" pitchFamily="18" charset="0"/>
                <a:cs typeface="Times New Roman" panose="02020603050405020304" pitchFamily="18" charset="0"/>
              </a:rPr>
              <a:t>cei</a:t>
            </a:r>
            <a:r>
              <a:rPr sz="2000" spc="-15" dirty="0">
                <a:solidFill>
                  <a:srgbClr val="FFFFFF"/>
                </a:solidFill>
                <a:latin typeface="Times New Roman" panose="02020603050405020304" pitchFamily="18" charset="0"/>
                <a:cs typeface="Times New Roman" panose="02020603050405020304" pitchFamily="18" charset="0"/>
              </a:rPr>
              <a:t> </a:t>
            </a:r>
            <a:r>
              <a:rPr sz="2000" spc="-105" dirty="0">
                <a:solidFill>
                  <a:srgbClr val="FFFFFF"/>
                </a:solidFill>
                <a:latin typeface="Times New Roman" panose="02020603050405020304" pitchFamily="18" charset="0"/>
                <a:cs typeface="Times New Roman" panose="02020603050405020304" pitchFamily="18" charset="0"/>
              </a:rPr>
              <a:t>indirecți.</a:t>
            </a:r>
            <a:endParaRP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BC85CD5-7402-47A8-8085-4A454A737E79}"/>
              </a:ext>
            </a:extLst>
          </p:cNvPr>
          <p:cNvSpPr>
            <a:spLocks noGrp="1"/>
          </p:cNvSpPr>
          <p:nvPr>
            <p:ph type="title"/>
          </p:nvPr>
        </p:nvSpPr>
        <p:spPr>
          <a:xfrm>
            <a:off x="646111" y="452718"/>
            <a:ext cx="9404723" cy="614082"/>
          </a:xfrm>
        </p:spPr>
        <p:txBody>
          <a:bodyPr/>
          <a:lstStyle/>
          <a:p>
            <a:r>
              <a:rPr lang="ro-RO" sz="3600" dirty="0" err="1"/>
              <a:t>Der</a:t>
            </a:r>
            <a:r>
              <a:rPr lang="ro-RO" sz="3600" dirty="0"/>
              <a:t> </a:t>
            </a:r>
            <a:r>
              <a:rPr lang="ro-RO" sz="3600" dirty="0" err="1"/>
              <a:t>dritte</a:t>
            </a:r>
            <a:r>
              <a:rPr lang="ro-RO" sz="3600" dirty="0"/>
              <a:t> </a:t>
            </a:r>
            <a:r>
              <a:rPr lang="ro-RO" sz="3600" dirty="0" err="1"/>
              <a:t>Tag</a:t>
            </a:r>
            <a:endParaRPr lang="ro-RO" sz="3600" dirty="0"/>
          </a:p>
        </p:txBody>
      </p:sp>
      <p:sp>
        <p:nvSpPr>
          <p:cNvPr id="3" name="Substituent conținut 2">
            <a:extLst>
              <a:ext uri="{FF2B5EF4-FFF2-40B4-BE49-F238E27FC236}">
                <a16:creationId xmlns:a16="http://schemas.microsoft.com/office/drawing/2014/main" id="{C46247F7-29EE-460C-80D6-B0C04240130D}"/>
              </a:ext>
            </a:extLst>
          </p:cNvPr>
          <p:cNvSpPr>
            <a:spLocks noGrp="1"/>
          </p:cNvSpPr>
          <p:nvPr>
            <p:ph idx="1"/>
          </p:nvPr>
        </p:nvSpPr>
        <p:spPr>
          <a:xfrm>
            <a:off x="381000" y="1066800"/>
            <a:ext cx="11277600" cy="5181599"/>
          </a:xfrm>
        </p:spPr>
        <p:txBody>
          <a:bodyPr/>
          <a:lstStyle/>
          <a:p>
            <a:endParaRPr lang="ro-RO" dirty="0"/>
          </a:p>
          <a:p>
            <a:pPr algn="just">
              <a:lnSpc>
                <a:spcPct val="115000"/>
              </a:lnSpc>
            </a:pPr>
            <a:r>
              <a:rPr lang="de-DE" dirty="0">
                <a:effectLst/>
                <a:latin typeface="Times New Roman" panose="02020603050405020304" pitchFamily="18" charset="0"/>
                <a:ea typeface="Calibri" panose="020F0502020204030204" pitchFamily="34" charset="0"/>
              </a:rPr>
              <a:t>Am dritten Tag nahmen die Teilnehmer an einer Reihe von Aktivitäten der Gastschule teil, die unter dem Zeichen der Einbeziehung der Gäste in das türkische Bildungssystem durchgeführt wurden. </a:t>
            </a:r>
            <a:r>
              <a:rPr lang="ro-RO" dirty="0">
                <a:effectLst/>
                <a:latin typeface="Times New Roman" panose="02020603050405020304" pitchFamily="18" charset="0"/>
                <a:ea typeface="Calibri" panose="020F0502020204030204" pitchFamily="34" charset="0"/>
              </a:rPr>
              <a:t>                  </a:t>
            </a:r>
            <a:r>
              <a:rPr lang="de-DE" dirty="0">
                <a:effectLst/>
                <a:latin typeface="Times New Roman" panose="02020603050405020304" pitchFamily="18" charset="0"/>
                <a:ea typeface="Calibri" panose="020F0502020204030204" pitchFamily="34" charset="0"/>
              </a:rPr>
              <a:t>Die Teilnehmer sprachen mit Lehrern und Schülern, wurden Bildungssysteme, Inhalte, neue Arbeitsmethoden vorgestellt. </a:t>
            </a:r>
            <a:endParaRPr lang="ro-RO" dirty="0">
              <a:effectLst/>
              <a:latin typeface="Arial" panose="020B0604020202020204" pitchFamily="34" charset="0"/>
              <a:ea typeface="Calibri" panose="020F0502020204030204" pitchFamily="34" charset="0"/>
            </a:endParaRPr>
          </a:p>
          <a:p>
            <a:pPr marL="0" indent="0" algn="just">
              <a:lnSpc>
                <a:spcPct val="115000"/>
              </a:lnSpc>
              <a:buNone/>
            </a:pPr>
            <a:r>
              <a:rPr lang="ro-RO" dirty="0">
                <a:effectLst/>
                <a:latin typeface="Times New Roman" panose="02020603050405020304" pitchFamily="18" charset="0"/>
                <a:ea typeface="Calibri" panose="020F0502020204030204" pitchFamily="34" charset="0"/>
              </a:rPr>
              <a:t> </a:t>
            </a:r>
            <a:endParaRPr lang="ro-RO" dirty="0">
              <a:effectLst/>
              <a:latin typeface="Arial" panose="020B0604020202020204" pitchFamily="34" charset="0"/>
              <a:ea typeface="Calibri" panose="020F0502020204030204" pitchFamily="34" charset="0"/>
            </a:endParaRPr>
          </a:p>
          <a:p>
            <a:pPr algn="just">
              <a:lnSpc>
                <a:spcPct val="115000"/>
              </a:lnSpc>
            </a:pPr>
            <a:r>
              <a:rPr lang="de-DE" dirty="0">
                <a:effectLst/>
                <a:latin typeface="Times New Roman" panose="02020603050405020304" pitchFamily="18" charset="0"/>
                <a:ea typeface="Calibri" panose="020F0502020204030204" pitchFamily="34" charset="0"/>
              </a:rPr>
              <a:t>Im zweiten Teil stellte Valeria </a:t>
            </a:r>
            <a:r>
              <a:rPr lang="de-DE" dirty="0" err="1">
                <a:effectLst/>
                <a:latin typeface="Times New Roman" panose="02020603050405020304" pitchFamily="18" charset="0"/>
                <a:ea typeface="Calibri" panose="020F0502020204030204" pitchFamily="34" charset="0"/>
              </a:rPr>
              <a:t>Namaseva</a:t>
            </a:r>
            <a:r>
              <a:rPr lang="de-DE" dirty="0">
                <a:effectLst/>
                <a:latin typeface="Times New Roman" panose="02020603050405020304" pitchFamily="18" charset="0"/>
                <a:ea typeface="Calibri" panose="020F0502020204030204" pitchFamily="34" charset="0"/>
              </a:rPr>
              <a:t> aus Lettland das Material "Mein bester Freund" vor. </a:t>
            </a:r>
            <a:r>
              <a:rPr lang="ro-RO" dirty="0">
                <a:effectLst/>
                <a:latin typeface="Times New Roman" panose="02020603050405020304" pitchFamily="18" charset="0"/>
                <a:ea typeface="Calibri" panose="020F0502020204030204" pitchFamily="34" charset="0"/>
              </a:rPr>
              <a:t>               D</a:t>
            </a:r>
            <a:r>
              <a:rPr lang="de-DE" dirty="0" err="1">
                <a:effectLst/>
                <a:latin typeface="Times New Roman" panose="02020603050405020304" pitchFamily="18" charset="0"/>
                <a:ea typeface="Calibri" panose="020F0502020204030204" pitchFamily="34" charset="0"/>
              </a:rPr>
              <a:t>ie</a:t>
            </a:r>
            <a:r>
              <a:rPr lang="de-DE" dirty="0">
                <a:effectLst/>
                <a:latin typeface="Times New Roman" panose="02020603050405020304" pitchFamily="18" charset="0"/>
                <a:ea typeface="Calibri" panose="020F0502020204030204" pitchFamily="34" charset="0"/>
              </a:rPr>
              <a:t> angewandte Arbeitsmethode erläutert wurde, übten die Schüler den Computer auf der Grundlage der Erklärungen des Mitschülers. </a:t>
            </a:r>
            <a:endParaRPr lang="ro-RO" dirty="0">
              <a:effectLst/>
              <a:latin typeface="Arial" panose="020B0604020202020204" pitchFamily="34" charset="0"/>
              <a:ea typeface="Calibri" panose="020F0502020204030204" pitchFamily="34" charset="0"/>
            </a:endParaRPr>
          </a:p>
          <a:p>
            <a:pPr marL="0" indent="0" algn="just">
              <a:lnSpc>
                <a:spcPct val="115000"/>
              </a:lnSpc>
              <a:buNone/>
            </a:pPr>
            <a:endParaRPr lang="ro-RO" dirty="0">
              <a:effectLst/>
              <a:latin typeface="Arial" panose="020B0604020202020204" pitchFamily="34" charset="0"/>
              <a:ea typeface="Calibri" panose="020F0502020204030204" pitchFamily="34" charset="0"/>
            </a:endParaRPr>
          </a:p>
          <a:p>
            <a:pPr>
              <a:lnSpc>
                <a:spcPct val="115000"/>
              </a:lnSpc>
            </a:pPr>
            <a:r>
              <a:rPr lang="de-DE" dirty="0">
                <a:effectLst/>
                <a:latin typeface="Times New Roman" panose="02020603050405020304" pitchFamily="18" charset="0"/>
                <a:ea typeface="Calibri" panose="020F0502020204030204" pitchFamily="34" charset="0"/>
              </a:rPr>
              <a:t>Die Regionale Produktionsmesse wurde besucht und eine sportliche   Aktivität im Fitnessstudio des Lyzeums "Yavuz Sultan Selim </a:t>
            </a:r>
            <a:r>
              <a:rPr lang="de-DE" dirty="0" err="1">
                <a:effectLst/>
                <a:latin typeface="Times New Roman" panose="02020603050405020304" pitchFamily="18" charset="0"/>
                <a:ea typeface="Calibri" panose="020F0502020204030204" pitchFamily="34" charset="0"/>
              </a:rPr>
              <a:t>Fen</a:t>
            </a:r>
            <a:r>
              <a:rPr lang="de-DE" dirty="0">
                <a:effectLst/>
                <a:latin typeface="Times New Roman" panose="02020603050405020304" pitchFamily="18" charset="0"/>
                <a:ea typeface="Calibri" panose="020F0502020204030204" pitchFamily="34" charset="0"/>
              </a:rPr>
              <a:t> </a:t>
            </a:r>
            <a:r>
              <a:rPr lang="de-DE" dirty="0" err="1">
                <a:effectLst/>
                <a:latin typeface="Times New Roman" panose="02020603050405020304" pitchFamily="18" charset="0"/>
                <a:ea typeface="Calibri" panose="020F0502020204030204" pitchFamily="34" charset="0"/>
              </a:rPr>
              <a:t>Lisesi</a:t>
            </a:r>
            <a:r>
              <a:rPr lang="de-DE" dirty="0">
                <a:effectLst/>
                <a:latin typeface="Times New Roman" panose="02020603050405020304" pitchFamily="18" charset="0"/>
                <a:ea typeface="Calibri" panose="020F0502020204030204" pitchFamily="34" charset="0"/>
              </a:rPr>
              <a:t>" organisiert.</a:t>
            </a:r>
            <a:endParaRPr lang="ro-RO" dirty="0">
              <a:effectLst/>
              <a:latin typeface="Arial" panose="020B0604020202020204" pitchFamily="34" charset="0"/>
              <a:ea typeface="Calibri" panose="020F0502020204030204" pitchFamily="34" charset="0"/>
            </a:endParaRPr>
          </a:p>
          <a:p>
            <a:pPr marL="0" indent="0">
              <a:lnSpc>
                <a:spcPct val="115000"/>
              </a:lnSpc>
              <a:buNone/>
            </a:pPr>
            <a:endParaRPr lang="ro-RO" sz="1800" dirty="0">
              <a:solidFill>
                <a:srgbClr val="000000"/>
              </a:solidFill>
              <a:effectLst/>
              <a:latin typeface="Arial" panose="020B0604020202020204" pitchFamily="34" charset="0"/>
              <a:ea typeface="Calibri" panose="020F0502020204030204" pitchFamily="34" charset="0"/>
            </a:endParaRPr>
          </a:p>
          <a:p>
            <a:endParaRPr lang="ro-RO" dirty="0"/>
          </a:p>
        </p:txBody>
      </p:sp>
    </p:spTree>
    <p:extLst>
      <p:ext uri="{BB962C8B-B14F-4D97-AF65-F5344CB8AC3E}">
        <p14:creationId xmlns:p14="http://schemas.microsoft.com/office/powerpoint/2010/main" val="1209622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1" y="240141"/>
            <a:ext cx="4876800" cy="566822"/>
          </a:xfrm>
          <a:prstGeom prst="rect">
            <a:avLst/>
          </a:prstGeom>
        </p:spPr>
        <p:txBody>
          <a:bodyPr vert="horz" wrap="square" lIns="0" tIns="12700" rIns="0" bIns="0" rtlCol="0">
            <a:spAutoFit/>
          </a:bodyPr>
          <a:lstStyle/>
          <a:p>
            <a:pPr marL="12700">
              <a:lnSpc>
                <a:spcPct val="100000"/>
              </a:lnSpc>
              <a:spcBef>
                <a:spcPts val="100"/>
              </a:spcBef>
            </a:pPr>
            <a:r>
              <a:rPr sz="3600" dirty="0"/>
              <a:t>Obiective</a:t>
            </a:r>
          </a:p>
        </p:txBody>
      </p:sp>
      <p:sp>
        <p:nvSpPr>
          <p:cNvPr id="3" name="object 3"/>
          <p:cNvSpPr txBox="1"/>
          <p:nvPr/>
        </p:nvSpPr>
        <p:spPr>
          <a:xfrm>
            <a:off x="318008" y="1277873"/>
            <a:ext cx="11569192" cy="3454151"/>
          </a:xfrm>
          <a:prstGeom prst="rect">
            <a:avLst/>
          </a:prstGeom>
        </p:spPr>
        <p:txBody>
          <a:bodyPr vert="horz" wrap="square" lIns="0" tIns="12065" rIns="0" bIns="0" rtlCol="0">
            <a:spAutoFit/>
          </a:bodyPr>
          <a:lstStyle/>
          <a:p>
            <a:pPr marL="298450" indent="-285750" algn="just">
              <a:spcBef>
                <a:spcPts val="95"/>
              </a:spcBef>
              <a:buFont typeface="Wingdings" panose="05000000000000000000" pitchFamily="2" charset="2"/>
              <a:buChar char="v"/>
              <a:tabLst>
                <a:tab pos="354965" algn="l"/>
              </a:tabLst>
            </a:pPr>
            <a:r>
              <a:rPr lang="en-US" sz="1750" spc="315" dirty="0">
                <a:solidFill>
                  <a:srgbClr val="89D0D5"/>
                </a:solidFill>
                <a:latin typeface="Arial"/>
                <a:cs typeface="Arial"/>
              </a:rPr>
              <a:t>	</a:t>
            </a:r>
            <a:r>
              <a:rPr lang="en-US" spc="-95" dirty="0" err="1">
                <a:solidFill>
                  <a:srgbClr val="FFFFFF"/>
                </a:solidFill>
                <a:latin typeface="Times New Roman" panose="02020603050405020304" pitchFamily="18" charset="0"/>
                <a:cs typeface="Times New Roman" panose="02020603050405020304" pitchFamily="18" charset="0"/>
              </a:rPr>
              <a:t>Îmbunătățirea</a:t>
            </a:r>
            <a:r>
              <a:rPr lang="en-US" spc="-95" dirty="0">
                <a:solidFill>
                  <a:srgbClr val="FFFFFF"/>
                </a:solidFill>
                <a:latin typeface="Times New Roman" panose="02020603050405020304" pitchFamily="18" charset="0"/>
                <a:cs typeface="Times New Roman" panose="02020603050405020304" pitchFamily="18" charset="0"/>
              </a:rPr>
              <a:t> </a:t>
            </a:r>
            <a:r>
              <a:rPr lang="en-US" spc="-95" dirty="0" err="1">
                <a:solidFill>
                  <a:srgbClr val="FFFFFF"/>
                </a:solidFill>
                <a:latin typeface="Times New Roman" panose="02020603050405020304" pitchFamily="18" charset="0"/>
                <a:cs typeface="Times New Roman" panose="02020603050405020304" pitchFamily="18" charset="0"/>
              </a:rPr>
              <a:t>competențelor</a:t>
            </a:r>
            <a:r>
              <a:rPr lang="en-US" spc="-95" dirty="0">
                <a:solidFill>
                  <a:srgbClr val="FFFFFF"/>
                </a:solidFill>
                <a:latin typeface="Times New Roman" panose="02020603050405020304" pitchFamily="18" charset="0"/>
                <a:cs typeface="Times New Roman" panose="02020603050405020304" pitchFamily="18" charset="0"/>
              </a:rPr>
              <a:t> </a:t>
            </a:r>
            <a:r>
              <a:rPr lang="en-US" spc="-5" dirty="0" err="1">
                <a:solidFill>
                  <a:srgbClr val="FFFFFF"/>
                </a:solidFill>
                <a:latin typeface="Times New Roman" panose="02020603050405020304" pitchFamily="18" charset="0"/>
                <a:cs typeface="Times New Roman" panose="02020603050405020304" pitchFamily="18" charset="0"/>
              </a:rPr>
              <a:t>lingvistice</a:t>
            </a:r>
            <a:r>
              <a:rPr lang="en-US" spc="-5" dirty="0">
                <a:solidFill>
                  <a:srgbClr val="FFFFFF"/>
                </a:solidFill>
                <a:latin typeface="Times New Roman" panose="02020603050405020304" pitchFamily="18" charset="0"/>
                <a:cs typeface="Times New Roman" panose="02020603050405020304" pitchFamily="18" charset="0"/>
              </a:rPr>
              <a:t>, </a:t>
            </a:r>
            <a:r>
              <a:rPr lang="en-US" spc="-5" dirty="0" err="1">
                <a:solidFill>
                  <a:srgbClr val="FFFFFF"/>
                </a:solidFill>
                <a:latin typeface="Times New Roman" panose="02020603050405020304" pitchFamily="18" charset="0"/>
                <a:cs typeface="Times New Roman" panose="02020603050405020304" pitchFamily="18" charset="0"/>
              </a:rPr>
              <a:t>deprinderea</a:t>
            </a:r>
            <a:r>
              <a:rPr lang="en-US" spc="-5" dirty="0">
                <a:solidFill>
                  <a:srgbClr val="FFFFFF"/>
                </a:solidFill>
                <a:latin typeface="Times New Roman" panose="02020603050405020304" pitchFamily="18" charset="0"/>
                <a:cs typeface="Times New Roman" panose="02020603050405020304" pitchFamily="18" charset="0"/>
              </a:rPr>
              <a:t> de a </a:t>
            </a:r>
            <a:r>
              <a:rPr lang="en-US" spc="-5" dirty="0" err="1">
                <a:solidFill>
                  <a:srgbClr val="FFFFFF"/>
                </a:solidFill>
                <a:latin typeface="Times New Roman" panose="02020603050405020304" pitchFamily="18" charset="0"/>
                <a:cs typeface="Times New Roman" panose="02020603050405020304" pitchFamily="18" charset="0"/>
              </a:rPr>
              <a:t>vorbi</a:t>
            </a:r>
            <a:r>
              <a:rPr lang="en-US" spc="-5" dirty="0">
                <a:solidFill>
                  <a:srgbClr val="FFFFFF"/>
                </a:solidFill>
                <a:latin typeface="Times New Roman" panose="02020603050405020304" pitchFamily="18" charset="0"/>
                <a:cs typeface="Times New Roman" panose="02020603050405020304" pitchFamily="18" charset="0"/>
              </a:rPr>
              <a:t> în </a:t>
            </a:r>
            <a:r>
              <a:rPr lang="en-US" spc="-5" dirty="0" err="1">
                <a:solidFill>
                  <a:srgbClr val="FFFFFF"/>
                </a:solidFill>
                <a:latin typeface="Times New Roman" panose="02020603050405020304" pitchFamily="18" charset="0"/>
                <a:cs typeface="Times New Roman" panose="02020603050405020304" pitchFamily="18" charset="0"/>
              </a:rPr>
              <a:t>limba</a:t>
            </a:r>
            <a:r>
              <a:rPr lang="en-US" spc="310" dirty="0">
                <a:solidFill>
                  <a:srgbClr val="FFFFFF"/>
                </a:solidFill>
                <a:latin typeface="Times New Roman" panose="02020603050405020304" pitchFamily="18" charset="0"/>
                <a:cs typeface="Times New Roman" panose="02020603050405020304" pitchFamily="18" charset="0"/>
              </a:rPr>
              <a:t> </a:t>
            </a:r>
            <a:r>
              <a:rPr lang="en-US" spc="-5" dirty="0" err="1">
                <a:solidFill>
                  <a:srgbClr val="FFFFFF"/>
                </a:solidFill>
                <a:latin typeface="Times New Roman" panose="02020603050405020304" pitchFamily="18" charset="0"/>
                <a:cs typeface="Times New Roman" panose="02020603050405020304" pitchFamily="18" charset="0"/>
              </a:rPr>
              <a:t>germană</a:t>
            </a:r>
            <a:r>
              <a:rPr lang="ro-RO" spc="-5" dirty="0">
                <a:solidFill>
                  <a:srgbClr val="FFFFFF"/>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98450" indent="-285750" algn="just">
              <a:spcBef>
                <a:spcPts val="1785"/>
              </a:spcBef>
              <a:buFont typeface="Wingdings" panose="05000000000000000000" pitchFamily="2" charset="2"/>
              <a:buChar char="v"/>
              <a:tabLst>
                <a:tab pos="354965" algn="l"/>
              </a:tabLst>
            </a:pPr>
            <a:r>
              <a:rPr lang="en-US" spc="320" dirty="0">
                <a:solidFill>
                  <a:srgbClr val="89D0D5"/>
                </a:solidFill>
                <a:latin typeface="Times New Roman" panose="02020603050405020304" pitchFamily="18" charset="0"/>
                <a:cs typeface="Times New Roman" panose="02020603050405020304" pitchFamily="18" charset="0"/>
              </a:rPr>
              <a:t>	</a:t>
            </a:r>
            <a:r>
              <a:rPr lang="en-US" spc="-85" dirty="0" err="1">
                <a:solidFill>
                  <a:srgbClr val="FFFFFF"/>
                </a:solidFill>
                <a:latin typeface="Times New Roman" panose="02020603050405020304" pitchFamily="18" charset="0"/>
                <a:cs typeface="Times New Roman" panose="02020603050405020304" pitchFamily="18" charset="0"/>
              </a:rPr>
              <a:t>Îmbunătățirea</a:t>
            </a:r>
            <a:r>
              <a:rPr lang="en-US" spc="-85" dirty="0">
                <a:solidFill>
                  <a:srgbClr val="FFFFFF"/>
                </a:solidFill>
                <a:latin typeface="Times New Roman" panose="02020603050405020304" pitchFamily="18" charset="0"/>
                <a:cs typeface="Times New Roman" panose="02020603050405020304" pitchFamily="18" charset="0"/>
              </a:rPr>
              <a:t> </a:t>
            </a:r>
            <a:r>
              <a:rPr lang="en-US" spc="-90" dirty="0" err="1">
                <a:solidFill>
                  <a:srgbClr val="FFFFFF"/>
                </a:solidFill>
                <a:latin typeface="Times New Roman" panose="02020603050405020304" pitchFamily="18" charset="0"/>
                <a:cs typeface="Times New Roman" panose="02020603050405020304" pitchFamily="18" charset="0"/>
              </a:rPr>
              <a:t>competențelor</a:t>
            </a:r>
            <a:r>
              <a:rPr lang="en-US" spc="-9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TIC, </a:t>
            </a:r>
            <a:r>
              <a:rPr lang="en-US" spc="-5" dirty="0" err="1">
                <a:solidFill>
                  <a:srgbClr val="FFFFFF"/>
                </a:solidFill>
                <a:latin typeface="Times New Roman" panose="02020603050405020304" pitchFamily="18" charset="0"/>
                <a:cs typeface="Times New Roman" panose="02020603050405020304" pitchFamily="18" charset="0"/>
              </a:rPr>
              <a:t>realizarea</a:t>
            </a:r>
            <a:r>
              <a:rPr lang="en-US" spc="-5" dirty="0">
                <a:solidFill>
                  <a:srgbClr val="FFFFFF"/>
                </a:solidFill>
                <a:latin typeface="Times New Roman" panose="02020603050405020304" pitchFamily="18" charset="0"/>
                <a:cs typeface="Times New Roman" panose="02020603050405020304" pitchFamily="18" charset="0"/>
              </a:rPr>
              <a:t> unui </a:t>
            </a:r>
            <a:r>
              <a:rPr lang="en-US" dirty="0">
                <a:solidFill>
                  <a:srgbClr val="FFFFFF"/>
                </a:solidFill>
                <a:latin typeface="Times New Roman" panose="02020603050405020304" pitchFamily="18" charset="0"/>
                <a:cs typeface="Times New Roman" panose="02020603050405020304" pitchFamily="18" charset="0"/>
              </a:rPr>
              <a:t>film </a:t>
            </a:r>
            <a:r>
              <a:rPr lang="en-US" spc="-5" dirty="0">
                <a:solidFill>
                  <a:srgbClr val="FFFFFF"/>
                </a:solidFill>
                <a:latin typeface="Times New Roman" panose="02020603050405020304" pitchFamily="18" charset="0"/>
                <a:cs typeface="Times New Roman" panose="02020603050405020304" pitchFamily="18" charset="0"/>
              </a:rPr>
              <a:t>în </a:t>
            </a:r>
            <a:r>
              <a:rPr lang="en-US" spc="-5" dirty="0" err="1">
                <a:solidFill>
                  <a:srgbClr val="FFFFFF"/>
                </a:solidFill>
                <a:latin typeface="Times New Roman" panose="02020603050405020304" pitchFamily="18" charset="0"/>
                <a:cs typeface="Times New Roman" panose="02020603050405020304" pitchFamily="18" charset="0"/>
              </a:rPr>
              <a:t>limba</a:t>
            </a:r>
            <a:r>
              <a:rPr lang="en-US" spc="-5" dirty="0">
                <a:solidFill>
                  <a:srgbClr val="FFFFFF"/>
                </a:solidFill>
                <a:latin typeface="Times New Roman" panose="02020603050405020304" pitchFamily="18" charset="0"/>
                <a:cs typeface="Times New Roman" panose="02020603050405020304" pitchFamily="18" charset="0"/>
              </a:rPr>
              <a:t> </a:t>
            </a:r>
            <a:r>
              <a:rPr lang="en-US" spc="-10" dirty="0" err="1">
                <a:solidFill>
                  <a:srgbClr val="FFFFFF"/>
                </a:solidFill>
                <a:latin typeface="Times New Roman" panose="02020603050405020304" pitchFamily="18" charset="0"/>
                <a:cs typeface="Times New Roman" panose="02020603050405020304" pitchFamily="18" charset="0"/>
              </a:rPr>
              <a:t>germană</a:t>
            </a:r>
            <a:r>
              <a:rPr lang="en-US" spc="-10"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cu </a:t>
            </a:r>
            <a:r>
              <a:rPr lang="en-US" spc="-5" dirty="0" err="1">
                <a:solidFill>
                  <a:srgbClr val="FFFFFF"/>
                </a:solidFill>
                <a:latin typeface="Times New Roman" panose="02020603050405020304" pitchFamily="18" charset="0"/>
                <a:cs typeface="Times New Roman" panose="02020603050405020304" pitchFamily="18" charset="0"/>
              </a:rPr>
              <a:t>tema</a:t>
            </a:r>
            <a:r>
              <a:rPr lang="en-US" spc="315" dirty="0">
                <a:solidFill>
                  <a:srgbClr val="FFFFFF"/>
                </a:solidFill>
                <a:latin typeface="Times New Roman" panose="02020603050405020304" pitchFamily="18" charset="0"/>
                <a:cs typeface="Times New Roman" panose="02020603050405020304" pitchFamily="18" charset="0"/>
              </a:rPr>
              <a:t> “</a:t>
            </a:r>
            <a:r>
              <a:rPr lang="en-US" spc="-5" dirty="0">
                <a:solidFill>
                  <a:srgbClr val="FFFFFF"/>
                </a:solidFill>
                <a:latin typeface="Times New Roman" panose="02020603050405020304" pitchFamily="18" charset="0"/>
                <a:cs typeface="Times New Roman" panose="02020603050405020304" pitchFamily="18" charset="0"/>
              </a:rPr>
              <a:t>Mein</a:t>
            </a:r>
            <a:r>
              <a:rPr lang="ro-RO" dirty="0">
                <a:latin typeface="Times New Roman" panose="02020603050405020304" pitchFamily="18" charset="0"/>
                <a:cs typeface="Times New Roman" panose="02020603050405020304" pitchFamily="18" charset="0"/>
              </a:rPr>
              <a:t> </a:t>
            </a:r>
            <a:r>
              <a:rPr spc="-5" dirty="0">
                <a:solidFill>
                  <a:srgbClr val="FFFFFF"/>
                </a:solidFill>
                <a:latin typeface="Times New Roman" panose="02020603050405020304" pitchFamily="18" charset="0"/>
                <a:cs typeface="Times New Roman" panose="02020603050405020304" pitchFamily="18" charset="0"/>
              </a:rPr>
              <a:t>bester</a:t>
            </a:r>
            <a:r>
              <a:rPr dirty="0">
                <a:solidFill>
                  <a:srgbClr val="FFFFFF"/>
                </a:solidFill>
                <a:latin typeface="Times New Roman" panose="02020603050405020304" pitchFamily="18" charset="0"/>
                <a:cs typeface="Times New Roman" panose="02020603050405020304" pitchFamily="18" charset="0"/>
              </a:rPr>
              <a:t> </a:t>
            </a:r>
            <a:r>
              <a:rPr spc="-5" dirty="0">
                <a:solidFill>
                  <a:srgbClr val="FFFFFF"/>
                </a:solidFill>
                <a:latin typeface="Times New Roman" panose="02020603050405020304" pitchFamily="18" charset="0"/>
                <a:cs typeface="Times New Roman" panose="02020603050405020304" pitchFamily="18" charset="0"/>
              </a:rPr>
              <a:t>Freund</a:t>
            </a:r>
            <a:r>
              <a:rPr lang="ro-RO" spc="-5" dirty="0">
                <a:solidFill>
                  <a:srgbClr val="FFFFFF"/>
                </a:solidFill>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a:p>
            <a:pPr marL="298450" indent="-285750">
              <a:spcBef>
                <a:spcPts val="1789"/>
              </a:spcBef>
              <a:buFont typeface="Wingdings" panose="05000000000000000000" pitchFamily="2" charset="2"/>
              <a:buChar char="v"/>
              <a:tabLst>
                <a:tab pos="354965" algn="l"/>
              </a:tabLst>
            </a:pPr>
            <a:r>
              <a:rPr spc="315" dirty="0">
                <a:solidFill>
                  <a:srgbClr val="89D0D5"/>
                </a:solidFill>
                <a:latin typeface="Times New Roman" panose="02020603050405020304" pitchFamily="18" charset="0"/>
                <a:cs typeface="Times New Roman" panose="02020603050405020304" pitchFamily="18" charset="0"/>
              </a:rPr>
              <a:t>	</a:t>
            </a:r>
            <a:r>
              <a:rPr spc="-5" dirty="0">
                <a:solidFill>
                  <a:srgbClr val="FFFFFF"/>
                </a:solidFill>
                <a:latin typeface="Times New Roman" panose="02020603050405020304" pitchFamily="18" charset="0"/>
                <a:cs typeface="Times New Roman" panose="02020603050405020304" pitchFamily="18" charset="0"/>
              </a:rPr>
              <a:t>Dezvoltarea </a:t>
            </a:r>
            <a:r>
              <a:rPr spc="-95" dirty="0">
                <a:solidFill>
                  <a:srgbClr val="FFFFFF"/>
                </a:solidFill>
                <a:latin typeface="Times New Roman" panose="02020603050405020304" pitchFamily="18" charset="0"/>
                <a:cs typeface="Times New Roman" panose="02020603050405020304" pitchFamily="18" charset="0"/>
              </a:rPr>
              <a:t>competențelor </a:t>
            </a:r>
            <a:r>
              <a:rPr spc="-5" dirty="0">
                <a:solidFill>
                  <a:srgbClr val="FFFFFF"/>
                </a:solidFill>
                <a:latin typeface="Times New Roman" panose="02020603050405020304" pitchFamily="18" charset="0"/>
                <a:cs typeface="Times New Roman" panose="02020603050405020304" pitchFamily="18" charset="0"/>
              </a:rPr>
              <a:t>sociale prin </a:t>
            </a:r>
            <a:r>
              <a:rPr spc="-105" dirty="0">
                <a:solidFill>
                  <a:srgbClr val="FFFFFF"/>
                </a:solidFill>
                <a:latin typeface="Times New Roman" panose="02020603050405020304" pitchFamily="18" charset="0"/>
                <a:cs typeface="Times New Roman" panose="02020603050405020304" pitchFamily="18" charset="0"/>
              </a:rPr>
              <a:t>interacțiune </a:t>
            </a:r>
            <a:r>
              <a:rPr spc="-350" dirty="0" err="1">
                <a:solidFill>
                  <a:srgbClr val="FFFFFF"/>
                </a:solidFill>
                <a:latin typeface="Times New Roman" panose="02020603050405020304" pitchFamily="18" charset="0"/>
                <a:cs typeface="Times New Roman" panose="02020603050405020304" pitchFamily="18" charset="0"/>
              </a:rPr>
              <a:t>și</a:t>
            </a:r>
            <a:r>
              <a:rPr spc="-350" dirty="0">
                <a:solidFill>
                  <a:srgbClr val="FFFFFF"/>
                </a:solidFill>
                <a:latin typeface="Times New Roman" panose="02020603050405020304" pitchFamily="18" charset="0"/>
                <a:cs typeface="Times New Roman" panose="02020603050405020304" pitchFamily="18" charset="0"/>
              </a:rPr>
              <a:t> </a:t>
            </a:r>
            <a:r>
              <a:rPr lang="ro-RO" spc="-350" dirty="0">
                <a:solidFill>
                  <a:srgbClr val="FFFFFF"/>
                </a:solidFill>
                <a:latin typeface="Times New Roman" panose="02020603050405020304" pitchFamily="18" charset="0"/>
                <a:cs typeface="Times New Roman" panose="02020603050405020304" pitchFamily="18" charset="0"/>
              </a:rPr>
              <a:t>     </a:t>
            </a:r>
            <a:r>
              <a:rPr spc="-5" dirty="0" err="1">
                <a:solidFill>
                  <a:srgbClr val="FFFFFF"/>
                </a:solidFill>
                <a:latin typeface="Times New Roman" panose="02020603050405020304" pitchFamily="18" charset="0"/>
                <a:cs typeface="Times New Roman" panose="02020603050405020304" pitchFamily="18" charset="0"/>
              </a:rPr>
              <a:t>abordarea</a:t>
            </a:r>
            <a:r>
              <a:rPr spc="-5" dirty="0">
                <a:solidFill>
                  <a:srgbClr val="FFFFFF"/>
                </a:solidFill>
                <a:latin typeface="Times New Roman" panose="02020603050405020304" pitchFamily="18" charset="0"/>
                <a:cs typeface="Times New Roman" panose="02020603050405020304" pitchFamily="18" charset="0"/>
              </a:rPr>
              <a:t> unor </a:t>
            </a:r>
            <a:r>
              <a:rPr spc="-5" dirty="0" err="1">
                <a:solidFill>
                  <a:srgbClr val="FFFFFF"/>
                </a:solidFill>
                <a:latin typeface="Times New Roman" panose="02020603050405020304" pitchFamily="18" charset="0"/>
                <a:cs typeface="Times New Roman" panose="02020603050405020304" pitchFamily="18" charset="0"/>
              </a:rPr>
              <a:t>teme</a:t>
            </a:r>
            <a:r>
              <a:rPr spc="409" dirty="0">
                <a:solidFill>
                  <a:srgbClr val="FFFFFF"/>
                </a:solidFill>
                <a:latin typeface="Times New Roman" panose="02020603050405020304" pitchFamily="18" charset="0"/>
                <a:cs typeface="Times New Roman" panose="02020603050405020304" pitchFamily="18" charset="0"/>
              </a:rPr>
              <a:t> </a:t>
            </a:r>
            <a:r>
              <a:rPr spc="-5" dirty="0" err="1">
                <a:solidFill>
                  <a:srgbClr val="FFFFFF"/>
                </a:solidFill>
                <a:latin typeface="Times New Roman" panose="02020603050405020304" pitchFamily="18" charset="0"/>
                <a:cs typeface="Times New Roman" panose="02020603050405020304" pitchFamily="18" charset="0"/>
              </a:rPr>
              <a:t>specifice</a:t>
            </a:r>
            <a:r>
              <a:rPr lang="ro-RO" dirty="0">
                <a:latin typeface="Times New Roman" panose="02020603050405020304" pitchFamily="18" charset="0"/>
                <a:cs typeface="Times New Roman" panose="02020603050405020304" pitchFamily="18" charset="0"/>
              </a:rPr>
              <a:t> </a:t>
            </a:r>
            <a:r>
              <a:rPr spc="-5" dirty="0" err="1">
                <a:solidFill>
                  <a:srgbClr val="FFFFFF"/>
                </a:solidFill>
                <a:latin typeface="Times New Roman" panose="02020603050405020304" pitchFamily="18" charset="0"/>
                <a:cs typeface="Times New Roman" panose="02020603050405020304" pitchFamily="18" charset="0"/>
              </a:rPr>
              <a:t>vârstei</a:t>
            </a:r>
            <a:r>
              <a:rPr spc="-5" dirty="0">
                <a:solidFill>
                  <a:srgbClr val="FFFFFF"/>
                </a:solidFill>
                <a:latin typeface="Times New Roman" panose="02020603050405020304" pitchFamily="18" charset="0"/>
                <a:cs typeface="Times New Roman" panose="02020603050405020304" pitchFamily="18" charset="0"/>
              </a:rPr>
              <a:t> </a:t>
            </a:r>
            <a:r>
              <a:rPr spc="-80" dirty="0" err="1">
                <a:solidFill>
                  <a:srgbClr val="FFFFFF"/>
                </a:solidFill>
                <a:latin typeface="Times New Roman" panose="02020603050405020304" pitchFamily="18" charset="0"/>
                <a:cs typeface="Times New Roman" panose="02020603050405020304" pitchFamily="18" charset="0"/>
              </a:rPr>
              <a:t>participanților</a:t>
            </a:r>
            <a:r>
              <a:rPr lang="ro-RO" spc="-80" dirty="0">
                <a:solidFill>
                  <a:srgbClr val="FFFFFF"/>
                </a:solidFill>
                <a:latin typeface="Times New Roman" panose="02020603050405020304" pitchFamily="18" charset="0"/>
                <a:cs typeface="Times New Roman" panose="02020603050405020304" pitchFamily="18" charset="0"/>
              </a:rPr>
              <a:t> : </a:t>
            </a:r>
            <a:r>
              <a:rPr lang="ro-RO" spc="-5" dirty="0">
                <a:solidFill>
                  <a:srgbClr val="FFFFFF"/>
                </a:solidFill>
                <a:latin typeface="Times New Roman" panose="02020603050405020304" pitchFamily="18" charset="0"/>
                <a:cs typeface="Times New Roman" panose="02020603050405020304" pitchFamily="18" charset="0"/>
              </a:rPr>
              <a:t>“</a:t>
            </a:r>
            <a:r>
              <a:rPr spc="-5" dirty="0" err="1">
                <a:solidFill>
                  <a:srgbClr val="FFFFFF"/>
                </a:solidFill>
                <a:latin typeface="Times New Roman" panose="02020603050405020304" pitchFamily="18" charset="0"/>
                <a:cs typeface="Times New Roman" panose="02020603050405020304" pitchFamily="18" charset="0"/>
              </a:rPr>
              <a:t>Capcanele</a:t>
            </a:r>
            <a:r>
              <a:rPr spc="-5" dirty="0">
                <a:solidFill>
                  <a:srgbClr val="FFFFFF"/>
                </a:solidFill>
                <a:latin typeface="Times New Roman" panose="02020603050405020304" pitchFamily="18" charset="0"/>
                <a:cs typeface="Times New Roman" panose="02020603050405020304" pitchFamily="18" charset="0"/>
              </a:rPr>
              <a:t> </a:t>
            </a:r>
            <a:r>
              <a:rPr spc="-105" dirty="0" err="1">
                <a:solidFill>
                  <a:srgbClr val="FFFFFF"/>
                </a:solidFill>
                <a:latin typeface="Times New Roman" panose="02020603050405020304" pitchFamily="18" charset="0"/>
                <a:cs typeface="Times New Roman" panose="02020603050405020304" pitchFamily="18" charset="0"/>
              </a:rPr>
              <a:t>adolescenței</a:t>
            </a:r>
            <a:r>
              <a:rPr spc="-105" dirty="0">
                <a:solidFill>
                  <a:srgbClr val="FFFFFF"/>
                </a:solidFill>
                <a:latin typeface="Times New Roman" panose="02020603050405020304" pitchFamily="18" charset="0"/>
                <a:cs typeface="Times New Roman" panose="02020603050405020304" pitchFamily="18" charset="0"/>
              </a:rPr>
              <a:t> </a:t>
            </a:r>
            <a:r>
              <a:rPr lang="ro-RO" spc="-105" dirty="0">
                <a:solidFill>
                  <a:srgbClr val="FFFFFF"/>
                </a:solidFill>
                <a:latin typeface="Times New Roman" panose="02020603050405020304" pitchFamily="18" charset="0"/>
                <a:cs typeface="Times New Roman" panose="02020603050405020304" pitchFamily="18" charset="0"/>
              </a:rPr>
              <a:t>” și  “</a:t>
            </a:r>
            <a:r>
              <a:rPr spc="-5" dirty="0" err="1">
                <a:solidFill>
                  <a:srgbClr val="FFFFFF"/>
                </a:solidFill>
                <a:latin typeface="Times New Roman" panose="02020603050405020304" pitchFamily="18" charset="0"/>
                <a:cs typeface="Times New Roman" panose="02020603050405020304" pitchFamily="18" charset="0"/>
              </a:rPr>
              <a:t>Puterea</a:t>
            </a:r>
            <a:r>
              <a:rPr spc="-5" dirty="0">
                <a:solidFill>
                  <a:srgbClr val="FFFFFF"/>
                </a:solidFill>
                <a:latin typeface="Times New Roman" panose="02020603050405020304" pitchFamily="18" charset="0"/>
                <a:cs typeface="Times New Roman" panose="02020603050405020304" pitchFamily="18" charset="0"/>
              </a:rPr>
              <a:t> negativă a</a:t>
            </a:r>
            <a:r>
              <a:rPr spc="85" dirty="0">
                <a:solidFill>
                  <a:srgbClr val="FFFFFF"/>
                </a:solidFill>
                <a:latin typeface="Times New Roman" panose="02020603050405020304" pitchFamily="18" charset="0"/>
                <a:cs typeface="Times New Roman" panose="02020603050405020304" pitchFamily="18" charset="0"/>
              </a:rPr>
              <a:t> </a:t>
            </a:r>
            <a:r>
              <a:rPr spc="-90" dirty="0" err="1">
                <a:solidFill>
                  <a:srgbClr val="FFFFFF"/>
                </a:solidFill>
                <a:latin typeface="Times New Roman" panose="02020603050405020304" pitchFamily="18" charset="0"/>
                <a:cs typeface="Times New Roman" panose="02020603050405020304" pitchFamily="18" charset="0"/>
              </a:rPr>
              <a:t>prejudecăților</a:t>
            </a:r>
            <a:r>
              <a:rPr lang="ro-RO" spc="-90" dirty="0">
                <a:solidFill>
                  <a:srgbClr val="FFFFFF"/>
                </a:solidFill>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a:p>
            <a:pPr marL="298450" indent="-285750" algn="just">
              <a:spcBef>
                <a:spcPts val="1805"/>
              </a:spcBef>
              <a:buFont typeface="Wingdings" panose="05000000000000000000" pitchFamily="2" charset="2"/>
              <a:buChar char="v"/>
              <a:tabLst>
                <a:tab pos="354965" algn="l"/>
              </a:tabLst>
            </a:pPr>
            <a:r>
              <a:rPr spc="315" dirty="0">
                <a:solidFill>
                  <a:srgbClr val="89D0D5"/>
                </a:solidFill>
                <a:latin typeface="Times New Roman" panose="02020603050405020304" pitchFamily="18" charset="0"/>
                <a:cs typeface="Times New Roman" panose="02020603050405020304" pitchFamily="18" charset="0"/>
              </a:rPr>
              <a:t>	</a:t>
            </a:r>
            <a:r>
              <a:rPr spc="-5" dirty="0">
                <a:solidFill>
                  <a:srgbClr val="FFFFFF"/>
                </a:solidFill>
                <a:latin typeface="Times New Roman" panose="02020603050405020304" pitchFamily="18" charset="0"/>
                <a:cs typeface="Times New Roman" panose="02020603050405020304" pitchFamily="18" charset="0"/>
              </a:rPr>
              <a:t>Dezvoltarea spiritului de echipă prin organizarea unor </a:t>
            </a:r>
            <a:r>
              <a:rPr spc="-135" dirty="0">
                <a:solidFill>
                  <a:srgbClr val="FFFFFF"/>
                </a:solidFill>
                <a:latin typeface="Times New Roman" panose="02020603050405020304" pitchFamily="18" charset="0"/>
                <a:cs typeface="Times New Roman" panose="02020603050405020304" pitchFamily="18" charset="0"/>
              </a:rPr>
              <a:t>activități </a:t>
            </a:r>
            <a:r>
              <a:rPr spc="-5" dirty="0">
                <a:solidFill>
                  <a:srgbClr val="FFFFFF"/>
                </a:solidFill>
                <a:latin typeface="Times New Roman" panose="02020603050405020304" pitchFamily="18" charset="0"/>
                <a:cs typeface="Times New Roman" panose="02020603050405020304" pitchFamily="18" charset="0"/>
              </a:rPr>
              <a:t>de</a:t>
            </a:r>
            <a:r>
              <a:rPr spc="229" dirty="0">
                <a:solidFill>
                  <a:srgbClr val="FFFFFF"/>
                </a:solidFill>
                <a:latin typeface="Times New Roman" panose="02020603050405020304" pitchFamily="18" charset="0"/>
                <a:cs typeface="Times New Roman" panose="02020603050405020304" pitchFamily="18" charset="0"/>
              </a:rPr>
              <a:t> </a:t>
            </a:r>
            <a:r>
              <a:rPr dirty="0">
                <a:solidFill>
                  <a:srgbClr val="FFFFFF"/>
                </a:solidFill>
                <a:latin typeface="Times New Roman" panose="02020603050405020304" pitchFamily="18" charset="0"/>
                <a:cs typeface="Times New Roman" panose="02020603050405020304" pitchFamily="18" charset="0"/>
              </a:rPr>
              <a:t>team-building</a:t>
            </a:r>
            <a:r>
              <a:rPr lang="ro-RO" dirty="0">
                <a:solidFill>
                  <a:srgbClr val="FFFFFF"/>
                </a:solidFill>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a:p>
            <a:pPr marL="298450" marR="534670" indent="-285750" algn="just">
              <a:spcBef>
                <a:spcPts val="990"/>
              </a:spcBef>
              <a:buFont typeface="Wingdings" panose="05000000000000000000" pitchFamily="2" charset="2"/>
              <a:buChar char="v"/>
              <a:tabLst>
                <a:tab pos="354965" algn="l"/>
              </a:tabLst>
            </a:pPr>
            <a:r>
              <a:rPr spc="315" dirty="0">
                <a:solidFill>
                  <a:srgbClr val="89D0D5"/>
                </a:solidFill>
                <a:latin typeface="Times New Roman" panose="02020603050405020304" pitchFamily="18" charset="0"/>
                <a:cs typeface="Times New Roman" panose="02020603050405020304" pitchFamily="18" charset="0"/>
              </a:rPr>
              <a:t>	</a:t>
            </a:r>
            <a:r>
              <a:rPr spc="-114" dirty="0">
                <a:solidFill>
                  <a:srgbClr val="FFFFFF"/>
                </a:solidFill>
                <a:latin typeface="Times New Roman" panose="02020603050405020304" pitchFamily="18" charset="0"/>
                <a:cs typeface="Times New Roman" panose="02020603050405020304" pitchFamily="18" charset="0"/>
              </a:rPr>
              <a:t>Îmbogățirea </a:t>
            </a:r>
            <a:r>
              <a:rPr spc="-5" dirty="0">
                <a:solidFill>
                  <a:srgbClr val="FFFFFF"/>
                </a:solidFill>
                <a:latin typeface="Times New Roman" panose="02020603050405020304" pitchFamily="18" charset="0"/>
                <a:cs typeface="Times New Roman" panose="02020603050405020304" pitchFamily="18" charset="0"/>
              </a:rPr>
              <a:t>bagajului de </a:t>
            </a:r>
            <a:r>
              <a:rPr spc="-190" dirty="0">
                <a:solidFill>
                  <a:srgbClr val="FFFFFF"/>
                </a:solidFill>
                <a:latin typeface="Times New Roman" panose="02020603050405020304" pitchFamily="18" charset="0"/>
                <a:cs typeface="Times New Roman" panose="02020603050405020304" pitchFamily="18" charset="0"/>
              </a:rPr>
              <a:t>cunoștințe </a:t>
            </a:r>
            <a:r>
              <a:rPr spc="-5" dirty="0">
                <a:solidFill>
                  <a:srgbClr val="FFFFFF"/>
                </a:solidFill>
                <a:latin typeface="Times New Roman" panose="02020603050405020304" pitchFamily="18" charset="0"/>
                <a:cs typeface="Times New Roman" panose="02020603050405020304" pitchFamily="18" charset="0"/>
              </a:rPr>
              <a:t>generale prin abordarea unor teme </a:t>
            </a:r>
            <a:r>
              <a:rPr spc="-10" dirty="0">
                <a:solidFill>
                  <a:srgbClr val="FFFFFF"/>
                </a:solidFill>
                <a:latin typeface="Times New Roman" panose="02020603050405020304" pitchFamily="18" charset="0"/>
                <a:cs typeface="Times New Roman" panose="02020603050405020304" pitchFamily="18" charset="0"/>
              </a:rPr>
              <a:t>de  </a:t>
            </a:r>
            <a:r>
              <a:rPr dirty="0">
                <a:solidFill>
                  <a:srgbClr val="FFFFFF"/>
                </a:solidFill>
                <a:latin typeface="Times New Roman" panose="02020603050405020304" pitchFamily="18" charset="0"/>
                <a:cs typeface="Times New Roman" panose="02020603050405020304" pitchFamily="18" charset="0"/>
              </a:rPr>
              <a:t>interculturalitate </a:t>
            </a:r>
            <a:r>
              <a:rPr spc="-5" dirty="0">
                <a:solidFill>
                  <a:srgbClr val="FFFFFF"/>
                </a:solidFill>
                <a:latin typeface="Times New Roman" panose="02020603050405020304" pitchFamily="18" charset="0"/>
                <a:cs typeface="Times New Roman" panose="02020603050405020304" pitchFamily="18" charset="0"/>
              </a:rPr>
              <a:t>precum: </a:t>
            </a:r>
            <a:r>
              <a:rPr lang="ro-RO" spc="-5" dirty="0">
                <a:solidFill>
                  <a:srgbClr val="FFFFFF"/>
                </a:solidFill>
                <a:latin typeface="Times New Roman" panose="02020603050405020304" pitchFamily="18" charset="0"/>
                <a:cs typeface="Times New Roman" panose="02020603050405020304" pitchFamily="18" charset="0"/>
              </a:rPr>
              <a:t>“</a:t>
            </a:r>
            <a:r>
              <a:rPr spc="-105" dirty="0" err="1">
                <a:solidFill>
                  <a:srgbClr val="FFFFFF"/>
                </a:solidFill>
                <a:latin typeface="Times New Roman" panose="02020603050405020304" pitchFamily="18" charset="0"/>
                <a:cs typeface="Times New Roman" panose="02020603050405020304" pitchFamily="18" charset="0"/>
              </a:rPr>
              <a:t>Semnificația</a:t>
            </a:r>
            <a:r>
              <a:rPr spc="-105" dirty="0">
                <a:solidFill>
                  <a:srgbClr val="FFFFFF"/>
                </a:solidFill>
                <a:latin typeface="Times New Roman" panose="02020603050405020304" pitchFamily="18" charset="0"/>
                <a:cs typeface="Times New Roman" panose="02020603050405020304" pitchFamily="18" charset="0"/>
              </a:rPr>
              <a:t> </a:t>
            </a:r>
            <a:r>
              <a:rPr spc="-10" dirty="0" err="1">
                <a:solidFill>
                  <a:srgbClr val="FFFFFF"/>
                </a:solidFill>
                <a:latin typeface="Times New Roman" panose="02020603050405020304" pitchFamily="18" charset="0"/>
                <a:cs typeface="Times New Roman" panose="02020603050405020304" pitchFamily="18" charset="0"/>
              </a:rPr>
              <a:t>mimicii</a:t>
            </a:r>
            <a:r>
              <a:rPr spc="-10" dirty="0">
                <a:solidFill>
                  <a:srgbClr val="FFFFFF"/>
                </a:solidFill>
                <a:latin typeface="Times New Roman" panose="02020603050405020304" pitchFamily="18" charset="0"/>
                <a:cs typeface="Times New Roman" panose="02020603050405020304" pitchFamily="18" charset="0"/>
              </a:rPr>
              <a:t> </a:t>
            </a:r>
            <a:r>
              <a:rPr lang="ro-RO" spc="-10" dirty="0">
                <a:solidFill>
                  <a:srgbClr val="FFFFFF"/>
                </a:solidFill>
                <a:latin typeface="Times New Roman" panose="02020603050405020304" pitchFamily="18" charset="0"/>
                <a:cs typeface="Times New Roman" panose="02020603050405020304" pitchFamily="18" charset="0"/>
              </a:rPr>
              <a:t>  </a:t>
            </a:r>
            <a:r>
              <a:rPr spc="-350" dirty="0" err="1">
                <a:solidFill>
                  <a:srgbClr val="FFFFFF"/>
                </a:solidFill>
                <a:latin typeface="Times New Roman" panose="02020603050405020304" pitchFamily="18" charset="0"/>
                <a:cs typeface="Times New Roman" panose="02020603050405020304" pitchFamily="18" charset="0"/>
              </a:rPr>
              <a:t>și</a:t>
            </a:r>
            <a:r>
              <a:rPr spc="-350" dirty="0">
                <a:solidFill>
                  <a:srgbClr val="FFFFFF"/>
                </a:solidFill>
                <a:latin typeface="Times New Roman" panose="02020603050405020304" pitchFamily="18" charset="0"/>
                <a:cs typeface="Times New Roman" panose="02020603050405020304" pitchFamily="18" charset="0"/>
              </a:rPr>
              <a:t> </a:t>
            </a:r>
            <a:r>
              <a:rPr spc="-5" dirty="0">
                <a:solidFill>
                  <a:srgbClr val="FFFFFF"/>
                </a:solidFill>
                <a:latin typeface="Times New Roman" panose="02020603050405020304" pitchFamily="18" charset="0"/>
                <a:cs typeface="Times New Roman" panose="02020603050405020304" pitchFamily="18" charset="0"/>
              </a:rPr>
              <a:t>a gesticii la diverse popoare ale </a:t>
            </a:r>
            <a:r>
              <a:rPr spc="-114" dirty="0" err="1">
                <a:solidFill>
                  <a:srgbClr val="FFFFFF"/>
                </a:solidFill>
                <a:latin typeface="Times New Roman" panose="02020603050405020304" pitchFamily="18" charset="0"/>
                <a:cs typeface="Times New Roman" panose="02020603050405020304" pitchFamily="18" charset="0"/>
              </a:rPr>
              <a:t>lumii</a:t>
            </a:r>
            <a:r>
              <a:rPr lang="ro-RO" spc="-114" dirty="0">
                <a:solidFill>
                  <a:srgbClr val="FFFFFF"/>
                </a:solidFill>
                <a:latin typeface="Times New Roman" panose="02020603050405020304" pitchFamily="18" charset="0"/>
                <a:cs typeface="Times New Roman" panose="02020603050405020304" pitchFamily="18" charset="0"/>
              </a:rPr>
              <a:t>”</a:t>
            </a:r>
            <a:r>
              <a:rPr spc="-114" dirty="0">
                <a:solidFill>
                  <a:srgbClr val="FFFFFF"/>
                </a:solidFill>
                <a:latin typeface="Times New Roman" panose="02020603050405020304" pitchFamily="18" charset="0"/>
                <a:cs typeface="Times New Roman" panose="02020603050405020304" pitchFamily="18" charset="0"/>
              </a:rPr>
              <a:t>,  </a:t>
            </a:r>
            <a:r>
              <a:rPr lang="ro-RO" spc="-114" dirty="0">
                <a:solidFill>
                  <a:srgbClr val="FFFFFF"/>
                </a:solidFill>
                <a:latin typeface="Times New Roman" panose="02020603050405020304" pitchFamily="18" charset="0"/>
                <a:cs typeface="Times New Roman" panose="02020603050405020304" pitchFamily="18" charset="0"/>
              </a:rPr>
              <a:t>“ </a:t>
            </a:r>
            <a:r>
              <a:rPr spc="-5" dirty="0" err="1">
                <a:solidFill>
                  <a:srgbClr val="FFFFFF"/>
                </a:solidFill>
                <a:latin typeface="Times New Roman" panose="02020603050405020304" pitchFamily="18" charset="0"/>
                <a:cs typeface="Times New Roman" panose="02020603050405020304" pitchFamily="18" charset="0"/>
              </a:rPr>
              <a:t>Personaje</a:t>
            </a:r>
            <a:r>
              <a:rPr spc="-5" dirty="0">
                <a:solidFill>
                  <a:srgbClr val="FFFFFF"/>
                </a:solidFill>
                <a:latin typeface="Times New Roman" panose="02020603050405020304" pitchFamily="18" charset="0"/>
                <a:cs typeface="Times New Roman" panose="02020603050405020304" pitchFamily="18" charset="0"/>
              </a:rPr>
              <a:t> ale </a:t>
            </a:r>
            <a:r>
              <a:rPr spc="-5" dirty="0" err="1">
                <a:solidFill>
                  <a:srgbClr val="FFFFFF"/>
                </a:solidFill>
                <a:latin typeface="Times New Roman" panose="02020603050405020304" pitchFamily="18" charset="0"/>
                <a:cs typeface="Times New Roman" panose="02020603050405020304" pitchFamily="18" charset="0"/>
              </a:rPr>
              <a:t>literaturii</a:t>
            </a:r>
            <a:r>
              <a:rPr spc="-5" dirty="0">
                <a:solidFill>
                  <a:srgbClr val="FFFFFF"/>
                </a:solidFill>
                <a:latin typeface="Times New Roman" panose="02020603050405020304" pitchFamily="18" charset="0"/>
                <a:cs typeface="Times New Roman" panose="02020603050405020304" pitchFamily="18" charset="0"/>
              </a:rPr>
              <a:t> </a:t>
            </a:r>
            <a:r>
              <a:rPr dirty="0" err="1">
                <a:solidFill>
                  <a:srgbClr val="FFFFFF"/>
                </a:solidFill>
                <a:latin typeface="Times New Roman" panose="02020603050405020304" pitchFamily="18" charset="0"/>
                <a:cs typeface="Times New Roman" panose="02020603050405020304" pitchFamily="18" charset="0"/>
              </a:rPr>
              <a:t>orientale</a:t>
            </a:r>
            <a:r>
              <a:rPr lang="ro-RO" dirty="0">
                <a:solidFill>
                  <a:srgbClr val="FFFFFF"/>
                </a:solidFill>
                <a:latin typeface="Times New Roman" panose="02020603050405020304" pitchFamily="18" charset="0"/>
                <a:cs typeface="Times New Roman" panose="02020603050405020304" pitchFamily="18" charset="0"/>
              </a:rPr>
              <a:t>”</a:t>
            </a:r>
            <a:r>
              <a:rPr dirty="0">
                <a:solidFill>
                  <a:srgbClr val="FFFFFF"/>
                </a:solidFill>
                <a:latin typeface="Times New Roman" panose="02020603050405020304" pitchFamily="18" charset="0"/>
                <a:cs typeface="Times New Roman" panose="02020603050405020304" pitchFamily="18" charset="0"/>
              </a:rPr>
              <a:t>, </a:t>
            </a:r>
            <a:r>
              <a:rPr lang="ro-RO" dirty="0">
                <a:solidFill>
                  <a:srgbClr val="FFFFFF"/>
                </a:solidFill>
                <a:latin typeface="Times New Roman" panose="02020603050405020304" pitchFamily="18" charset="0"/>
                <a:cs typeface="Times New Roman" panose="02020603050405020304" pitchFamily="18" charset="0"/>
              </a:rPr>
              <a:t> “ </a:t>
            </a:r>
            <a:r>
              <a:rPr spc="-125" dirty="0" err="1">
                <a:solidFill>
                  <a:srgbClr val="FFFFFF"/>
                </a:solidFill>
                <a:latin typeface="Times New Roman" panose="02020603050405020304" pitchFamily="18" charset="0"/>
                <a:cs typeface="Times New Roman" panose="02020603050405020304" pitchFamily="18" charset="0"/>
              </a:rPr>
              <a:t>Destinații</a:t>
            </a:r>
            <a:r>
              <a:rPr spc="-125" dirty="0">
                <a:solidFill>
                  <a:srgbClr val="FFFFFF"/>
                </a:solidFill>
                <a:latin typeface="Times New Roman" panose="02020603050405020304" pitchFamily="18" charset="0"/>
                <a:cs typeface="Times New Roman" panose="02020603050405020304" pitchFamily="18" charset="0"/>
              </a:rPr>
              <a:t> </a:t>
            </a:r>
            <a:r>
              <a:rPr spc="-10" dirty="0">
                <a:solidFill>
                  <a:srgbClr val="FFFFFF"/>
                </a:solidFill>
                <a:latin typeface="Times New Roman" panose="02020603050405020304" pitchFamily="18" charset="0"/>
                <a:cs typeface="Times New Roman" panose="02020603050405020304" pitchFamily="18" charset="0"/>
              </a:rPr>
              <a:t>UNESCO </a:t>
            </a:r>
            <a:r>
              <a:rPr spc="-5" dirty="0" err="1">
                <a:solidFill>
                  <a:srgbClr val="FFFFFF"/>
                </a:solidFill>
                <a:latin typeface="Times New Roman" panose="02020603050405020304" pitchFamily="18" charset="0"/>
                <a:cs typeface="Times New Roman" panose="02020603050405020304" pitchFamily="18" charset="0"/>
              </a:rPr>
              <a:t>în</a:t>
            </a:r>
            <a:r>
              <a:rPr spc="-5" dirty="0">
                <a:solidFill>
                  <a:srgbClr val="FFFFFF"/>
                </a:solidFill>
                <a:latin typeface="Times New Roman" panose="02020603050405020304" pitchFamily="18" charset="0"/>
                <a:cs typeface="Times New Roman" panose="02020603050405020304" pitchFamily="18" charset="0"/>
              </a:rPr>
              <a:t> </a:t>
            </a:r>
            <a:r>
              <a:rPr lang="ro-RO" spc="-5" dirty="0">
                <a:solidFill>
                  <a:srgbClr val="FFFFFF"/>
                </a:solidFill>
                <a:latin typeface="Times New Roman" panose="02020603050405020304" pitchFamily="18" charset="0"/>
                <a:cs typeface="Times New Roman" panose="02020603050405020304" pitchFamily="18" charset="0"/>
              </a:rPr>
              <a:t>țările </a:t>
            </a:r>
            <a:r>
              <a:rPr lang="ro-RO" spc="-235" dirty="0">
                <a:solidFill>
                  <a:srgbClr val="FFFFFF"/>
                </a:solidFill>
                <a:latin typeface="Times New Roman" panose="02020603050405020304" pitchFamily="18" charset="0"/>
                <a:cs typeface="Times New Roman" panose="02020603050405020304" pitchFamily="18" charset="0"/>
              </a:rPr>
              <a:t> </a:t>
            </a:r>
            <a:r>
              <a:rPr lang="ro-RO" spc="-190" dirty="0">
                <a:solidFill>
                  <a:srgbClr val="FFFFFF"/>
                </a:solidFill>
                <a:latin typeface="Times New Roman" panose="02020603050405020304" pitchFamily="18" charset="0"/>
                <a:cs typeface="Times New Roman" panose="02020603050405020304" pitchFamily="18" charset="0"/>
              </a:rPr>
              <a:t> </a:t>
            </a:r>
            <a:r>
              <a:rPr spc="-5" dirty="0" err="1">
                <a:solidFill>
                  <a:srgbClr val="FFFFFF"/>
                </a:solidFill>
                <a:latin typeface="Times New Roman" panose="02020603050405020304" pitchFamily="18" charset="0"/>
                <a:cs typeface="Times New Roman" panose="02020603050405020304" pitchFamily="18" charset="0"/>
              </a:rPr>
              <a:t>participante</a:t>
            </a:r>
            <a:r>
              <a:rPr lang="ro-RO" spc="-5" dirty="0">
                <a:solidFill>
                  <a:srgbClr val="FFFFFF"/>
                </a:solidFill>
                <a:latin typeface="Times New Roman" panose="02020603050405020304" pitchFamily="18" charset="0"/>
                <a:cs typeface="Times New Roman" panose="02020603050405020304" pitchFamily="18" charset="0"/>
              </a:rPr>
              <a:t>”.</a:t>
            </a:r>
            <a:endParaRPr lang="ro-RO" dirty="0">
              <a:latin typeface="Times New Roman" panose="02020603050405020304" pitchFamily="18" charset="0"/>
              <a:cs typeface="Times New Roman" panose="02020603050405020304" pitchFamily="18" charset="0"/>
            </a:endParaRPr>
          </a:p>
          <a:p>
            <a:pPr marL="298450" marR="534670" indent="-285750" algn="just">
              <a:spcBef>
                <a:spcPts val="990"/>
              </a:spcBef>
              <a:buFont typeface="Wingdings" panose="05000000000000000000" pitchFamily="2" charset="2"/>
              <a:buChar char="v"/>
              <a:tabLst>
                <a:tab pos="354965" algn="l"/>
              </a:tabLst>
            </a:pPr>
            <a:r>
              <a:rPr spc="-55" dirty="0" err="1">
                <a:solidFill>
                  <a:srgbClr val="FFFFFF"/>
                </a:solidFill>
                <a:latin typeface="Times New Roman" panose="02020603050405020304" pitchFamily="18" charset="0"/>
                <a:cs typeface="Times New Roman" panose="02020603050405020304" pitchFamily="18" charset="0"/>
              </a:rPr>
              <a:t>Recunoașterea</a:t>
            </a:r>
            <a:r>
              <a:rPr spc="-55" dirty="0">
                <a:solidFill>
                  <a:srgbClr val="FFFFFF"/>
                </a:solidFill>
                <a:latin typeface="Times New Roman" panose="02020603050405020304" pitchFamily="18" charset="0"/>
                <a:cs typeface="Times New Roman" panose="02020603050405020304" pitchFamily="18" charset="0"/>
              </a:rPr>
              <a:t> </a:t>
            </a:r>
            <a:r>
              <a:rPr spc="-100" dirty="0">
                <a:solidFill>
                  <a:srgbClr val="FFFFFF"/>
                </a:solidFill>
                <a:latin typeface="Times New Roman" panose="02020603050405020304" pitchFamily="18" charset="0"/>
                <a:cs typeface="Times New Roman" panose="02020603050405020304" pitchFamily="18" charset="0"/>
              </a:rPr>
              <a:t>activităților </a:t>
            </a:r>
            <a:r>
              <a:rPr spc="-370" dirty="0">
                <a:solidFill>
                  <a:srgbClr val="FFFFFF"/>
                </a:solidFill>
                <a:latin typeface="Times New Roman" panose="02020603050405020304" pitchFamily="18" charset="0"/>
                <a:cs typeface="Times New Roman" panose="02020603050405020304" pitchFamily="18" charset="0"/>
              </a:rPr>
              <a:t>și </a:t>
            </a:r>
            <a:r>
              <a:rPr spc="-5" dirty="0">
                <a:solidFill>
                  <a:srgbClr val="FFFFFF"/>
                </a:solidFill>
                <a:latin typeface="Times New Roman" panose="02020603050405020304" pitchFamily="18" charset="0"/>
                <a:cs typeface="Times New Roman" panose="02020603050405020304" pitchFamily="18" charset="0"/>
              </a:rPr>
              <a:t>a </a:t>
            </a:r>
            <a:r>
              <a:rPr spc="-95" dirty="0">
                <a:solidFill>
                  <a:srgbClr val="FFFFFF"/>
                </a:solidFill>
                <a:latin typeface="Times New Roman" panose="02020603050405020304" pitchFamily="18" charset="0"/>
                <a:cs typeface="Times New Roman" panose="02020603050405020304" pitchFamily="18" charset="0"/>
              </a:rPr>
              <a:t>competențelor </a:t>
            </a:r>
            <a:r>
              <a:rPr spc="-5" dirty="0">
                <a:solidFill>
                  <a:srgbClr val="FFFFFF"/>
                </a:solidFill>
                <a:latin typeface="Times New Roman" panose="02020603050405020304" pitchFamily="18" charset="0"/>
                <a:cs typeface="Times New Roman" panose="02020603050405020304" pitchFamily="18" charset="0"/>
              </a:rPr>
              <a:t>dobândite prin certificatul </a:t>
            </a:r>
            <a:r>
              <a:rPr spc="-5" dirty="0" err="1">
                <a:solidFill>
                  <a:srgbClr val="FFFFFF"/>
                </a:solidFill>
                <a:latin typeface="Times New Roman" panose="02020603050405020304" pitchFamily="18" charset="0"/>
                <a:cs typeface="Times New Roman" panose="02020603050405020304" pitchFamily="18" charset="0"/>
              </a:rPr>
              <a:t>Europass</a:t>
            </a:r>
            <a:r>
              <a:rPr spc="340" dirty="0">
                <a:solidFill>
                  <a:srgbClr val="FFFFFF"/>
                </a:solidFill>
                <a:latin typeface="Times New Roman" panose="02020603050405020304" pitchFamily="18" charset="0"/>
                <a:cs typeface="Times New Roman" panose="02020603050405020304" pitchFamily="18" charset="0"/>
              </a:rPr>
              <a:t> </a:t>
            </a:r>
            <a:r>
              <a:rPr spc="-170" dirty="0">
                <a:solidFill>
                  <a:srgbClr val="FFFFFF"/>
                </a:solidFill>
                <a:latin typeface="Times New Roman" panose="02020603050405020304" pitchFamily="18" charset="0"/>
                <a:cs typeface="Times New Roman" panose="02020603050405020304" pitchFamily="18" charset="0"/>
              </a:rPr>
              <a:t>Mobility</a:t>
            </a:r>
            <a:r>
              <a:rPr lang="ro-RO" spc="-170" dirty="0">
                <a:solidFill>
                  <a:srgbClr val="FFFFFF"/>
                </a:solidFill>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1" y="114427"/>
            <a:ext cx="5105400" cy="566822"/>
          </a:xfrm>
          <a:prstGeom prst="rect">
            <a:avLst/>
          </a:prstGeom>
        </p:spPr>
        <p:txBody>
          <a:bodyPr vert="horz" wrap="square" lIns="0" tIns="12700" rIns="0" bIns="0" rtlCol="0">
            <a:spAutoFit/>
          </a:bodyPr>
          <a:lstStyle/>
          <a:p>
            <a:pPr marL="12700">
              <a:lnSpc>
                <a:spcPct val="100000"/>
              </a:lnSpc>
              <a:spcBef>
                <a:spcPts val="100"/>
              </a:spcBef>
            </a:pPr>
            <a:r>
              <a:rPr sz="3600" dirty="0" err="1">
                <a:solidFill>
                  <a:schemeClr val="bg1"/>
                </a:solidFill>
              </a:rPr>
              <a:t>Ziua</a:t>
            </a:r>
            <a:r>
              <a:rPr sz="3600" spc="-75" dirty="0">
                <a:solidFill>
                  <a:schemeClr val="bg1"/>
                </a:solidFill>
              </a:rPr>
              <a:t> </a:t>
            </a:r>
            <a:r>
              <a:rPr lang="ro-RO" sz="3600" spc="-5" dirty="0">
                <a:solidFill>
                  <a:schemeClr val="bg1"/>
                </a:solidFill>
              </a:rPr>
              <a:t>a treia</a:t>
            </a:r>
            <a:endParaRPr sz="3600" spc="-5" dirty="0">
              <a:solidFill>
                <a:schemeClr val="bg1"/>
              </a:solidFill>
            </a:endParaRPr>
          </a:p>
        </p:txBody>
      </p:sp>
      <p:sp>
        <p:nvSpPr>
          <p:cNvPr id="3" name="object 3"/>
          <p:cNvSpPr/>
          <p:nvPr/>
        </p:nvSpPr>
        <p:spPr>
          <a:xfrm>
            <a:off x="593415" y="1524000"/>
            <a:ext cx="5197787" cy="399440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629400" y="1406652"/>
            <a:ext cx="4969185" cy="411175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p:nvPr/>
        </p:nvSpPr>
        <p:spPr>
          <a:xfrm>
            <a:off x="6477000" y="1237488"/>
            <a:ext cx="4800600" cy="478231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2000" y="1237488"/>
            <a:ext cx="4953002" cy="485851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p:nvPr/>
        </p:nvSpPr>
        <p:spPr>
          <a:xfrm>
            <a:off x="1363980" y="844295"/>
            <a:ext cx="9017507" cy="562660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46111" y="452718"/>
            <a:ext cx="9404723" cy="566822"/>
          </a:xfrm>
          <a:prstGeom prst="rect">
            <a:avLst/>
          </a:prstGeom>
        </p:spPr>
        <p:txBody>
          <a:bodyPr vert="horz" wrap="square" lIns="0" tIns="12700" rIns="0" bIns="0" rtlCol="0">
            <a:spAutoFit/>
          </a:bodyPr>
          <a:lstStyle/>
          <a:p>
            <a:pPr marL="228600">
              <a:lnSpc>
                <a:spcPct val="100000"/>
              </a:lnSpc>
              <a:spcBef>
                <a:spcPts val="100"/>
              </a:spcBef>
            </a:pPr>
            <a:r>
              <a:rPr sz="3600" dirty="0" err="1"/>
              <a:t>Ziua</a:t>
            </a:r>
            <a:r>
              <a:rPr sz="3600" spc="-75" dirty="0"/>
              <a:t> </a:t>
            </a:r>
            <a:r>
              <a:rPr lang="ro-RO" sz="3600" spc="-5" dirty="0"/>
              <a:t>a patra</a:t>
            </a:r>
            <a:endParaRPr sz="3600" spc="-5" dirty="0"/>
          </a:p>
        </p:txBody>
      </p:sp>
      <p:sp>
        <p:nvSpPr>
          <p:cNvPr id="3" name="object 3"/>
          <p:cNvSpPr txBox="1"/>
          <p:nvPr/>
        </p:nvSpPr>
        <p:spPr>
          <a:xfrm>
            <a:off x="646110" y="1474469"/>
            <a:ext cx="10479089" cy="4257576"/>
          </a:xfrm>
          <a:prstGeom prst="rect">
            <a:avLst/>
          </a:prstGeom>
        </p:spPr>
        <p:txBody>
          <a:bodyPr vert="horz" wrap="square" lIns="0" tIns="12700" rIns="0" bIns="0" rtlCol="0">
            <a:spAutoFit/>
          </a:bodyPr>
          <a:lstStyle/>
          <a:p>
            <a:pPr marL="84138" marR="5080" algn="just">
              <a:spcBef>
                <a:spcPts val="100"/>
              </a:spcBef>
              <a:tabLst>
                <a:tab pos="3300413" algn="l"/>
              </a:tabLst>
            </a:pPr>
            <a:r>
              <a:rPr sz="2000" dirty="0" err="1">
                <a:solidFill>
                  <a:srgbClr val="FFFFFF"/>
                </a:solidFill>
                <a:latin typeface="Times New Roman" panose="02020603050405020304" pitchFamily="18" charset="0"/>
                <a:cs typeface="Times New Roman" panose="02020603050405020304" pitchFamily="18" charset="0"/>
              </a:rPr>
              <a:t>Activitate</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 documentare la </a:t>
            </a:r>
            <a:r>
              <a:rPr sz="2000" spc="-10" dirty="0">
                <a:solidFill>
                  <a:srgbClr val="FFFFFF"/>
                </a:solidFill>
                <a:latin typeface="Times New Roman" panose="02020603050405020304" pitchFamily="18" charset="0"/>
                <a:cs typeface="Times New Roman" panose="02020603050405020304" pitchFamily="18" charset="0"/>
              </a:rPr>
              <a:t>Konya, </a:t>
            </a:r>
            <a:r>
              <a:rPr sz="2000" spc="-5" dirty="0">
                <a:solidFill>
                  <a:srgbClr val="FFFFFF"/>
                </a:solidFill>
                <a:latin typeface="Times New Roman" panose="02020603050405020304" pitchFamily="18" charset="0"/>
                <a:cs typeface="Times New Roman" panose="02020603050405020304" pitchFamily="18" charset="0"/>
              </a:rPr>
              <a:t>patrimoniu UNESCO.</a:t>
            </a:r>
            <a:r>
              <a:rPr lang="ro-RO" sz="2000" spc="-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 Au </a:t>
            </a:r>
            <a:r>
              <a:rPr sz="2000" dirty="0">
                <a:solidFill>
                  <a:srgbClr val="FFFFFF"/>
                </a:solidFill>
                <a:latin typeface="Times New Roman" panose="02020603050405020304" pitchFamily="18" charset="0"/>
                <a:cs typeface="Times New Roman" panose="02020603050405020304" pitchFamily="18" charset="0"/>
              </a:rPr>
              <a:t>fost </a:t>
            </a:r>
            <a:r>
              <a:rPr sz="2000" spc="-5" dirty="0">
                <a:solidFill>
                  <a:srgbClr val="FFFFFF"/>
                </a:solidFill>
                <a:latin typeface="Times New Roman" panose="02020603050405020304" pitchFamily="18" charset="0"/>
                <a:cs typeface="Times New Roman" panose="02020603050405020304" pitchFamily="18" charset="0"/>
              </a:rPr>
              <a:t>abordate temele: </a:t>
            </a:r>
            <a:r>
              <a:rPr lang="ro-RO" sz="2000" spc="-5" dirty="0">
                <a:solidFill>
                  <a:srgbClr val="FFFFFF"/>
                </a:solidFill>
                <a:latin typeface="Times New Roman" panose="02020603050405020304" pitchFamily="18" charset="0"/>
                <a:cs typeface="Times New Roman" panose="02020603050405020304" pitchFamily="18" charset="0"/>
              </a:rPr>
              <a:t>“</a:t>
            </a:r>
            <a:r>
              <a:rPr sz="2000" spc="-135" dirty="0" err="1">
                <a:solidFill>
                  <a:srgbClr val="FFFFFF"/>
                </a:solidFill>
                <a:latin typeface="Times New Roman" panose="02020603050405020304" pitchFamily="18" charset="0"/>
                <a:cs typeface="Times New Roman" panose="02020603050405020304" pitchFamily="18" charset="0"/>
              </a:rPr>
              <a:t>Toleranța</a:t>
            </a:r>
            <a:r>
              <a:rPr sz="2000" spc="-13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religioasă</a:t>
            </a:r>
            <a:r>
              <a:rPr lang="ro-RO" sz="2000" spc="-5"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 </a:t>
            </a:r>
            <a:r>
              <a:rPr lang="ro-RO" sz="2000" spc="-285" dirty="0">
                <a:solidFill>
                  <a:srgbClr val="FFFFFF"/>
                </a:solidFill>
                <a:latin typeface="Times New Roman" panose="02020603050405020304" pitchFamily="18" charset="0"/>
                <a:cs typeface="Times New Roman" panose="02020603050405020304" pitchFamily="18" charset="0"/>
              </a:rPr>
              <a:t>și  “  </a:t>
            </a:r>
            <a:r>
              <a:rPr lang="ro-RO" sz="2000" spc="-5" dirty="0">
                <a:solidFill>
                  <a:srgbClr val="FFFFFF"/>
                </a:solidFill>
                <a:latin typeface="Times New Roman" panose="02020603050405020304" pitchFamily="18" charset="0"/>
                <a:cs typeface="Times New Roman" panose="02020603050405020304" pitchFamily="18" charset="0"/>
              </a:rPr>
              <a:t>Patrimoniul </a:t>
            </a:r>
            <a:r>
              <a:rPr lang="ro-RO" sz="2000" spc="-10" dirty="0">
                <a:solidFill>
                  <a:srgbClr val="FFFFFF"/>
                </a:solidFill>
                <a:latin typeface="Times New Roman" panose="02020603050405020304" pitchFamily="18" charset="0"/>
                <a:cs typeface="Times New Roman" panose="02020603050405020304" pitchFamily="18" charset="0"/>
              </a:rPr>
              <a:t>mondial </a:t>
            </a:r>
            <a:r>
              <a:rPr lang="ro-RO" sz="2000" spc="-5" dirty="0">
                <a:solidFill>
                  <a:srgbClr val="FFFFFF"/>
                </a:solidFill>
                <a:latin typeface="Times New Roman" panose="02020603050405020304" pitchFamily="18" charset="0"/>
                <a:cs typeface="Times New Roman" panose="02020603050405020304" pitchFamily="18" charset="0"/>
              </a:rPr>
              <a:t>UNESCO”. Au </a:t>
            </a:r>
            <a:r>
              <a:rPr lang="ro-RO" sz="2000" dirty="0">
                <a:solidFill>
                  <a:srgbClr val="FFFFFF"/>
                </a:solidFill>
                <a:latin typeface="Times New Roman" panose="02020603050405020304" pitchFamily="18" charset="0"/>
                <a:cs typeface="Times New Roman" panose="02020603050405020304" pitchFamily="18" charset="0"/>
              </a:rPr>
              <a:t>fost </a:t>
            </a:r>
            <a:r>
              <a:rPr lang="ro-RO" sz="2000" spc="-5" dirty="0">
                <a:solidFill>
                  <a:srgbClr val="FFFFFF"/>
                </a:solidFill>
                <a:latin typeface="Times New Roman" panose="02020603050405020304" pitchFamily="18" charset="0"/>
                <a:cs typeface="Times New Roman" panose="02020603050405020304" pitchFamily="18" charset="0"/>
              </a:rPr>
              <a:t>vizitate </a:t>
            </a:r>
            <a:r>
              <a:rPr lang="ro-RO" sz="2000" dirty="0">
                <a:solidFill>
                  <a:srgbClr val="FFFFFF"/>
                </a:solidFill>
                <a:latin typeface="Times New Roman" panose="02020603050405020304" pitchFamily="18" charset="0"/>
                <a:cs typeface="Times New Roman" panose="02020603050405020304" pitchFamily="18" charset="0"/>
              </a:rPr>
              <a:t>fosta </a:t>
            </a:r>
            <a:r>
              <a:rPr lang="ro-RO" sz="2000" spc="-5" dirty="0">
                <a:solidFill>
                  <a:srgbClr val="FFFFFF"/>
                </a:solidFill>
                <a:latin typeface="Times New Roman" panose="02020603050405020304" pitchFamily="18" charset="0"/>
                <a:cs typeface="Times New Roman" panose="02020603050405020304" pitchFamily="18" charset="0"/>
              </a:rPr>
              <a:t>colonie neolitică de la </a:t>
            </a:r>
            <a:r>
              <a:rPr lang="ro-RO" sz="2000" spc="-10" dirty="0" err="1">
                <a:solidFill>
                  <a:srgbClr val="FFFFFF"/>
                </a:solidFill>
                <a:latin typeface="Times New Roman" panose="02020603050405020304" pitchFamily="18" charset="0"/>
                <a:cs typeface="Times New Roman" panose="02020603050405020304" pitchFamily="18" charset="0"/>
              </a:rPr>
              <a:t>Chatahőyük</a:t>
            </a:r>
            <a:r>
              <a:rPr lang="ro-RO" sz="2000" spc="-10"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Biserica </a:t>
            </a:r>
            <a:r>
              <a:rPr lang="ro-RO" sz="2000" dirty="0">
                <a:solidFill>
                  <a:srgbClr val="FFFFFF"/>
                </a:solidFill>
                <a:latin typeface="Times New Roman" panose="02020603050405020304" pitchFamily="18" charset="0"/>
                <a:cs typeface="Times New Roman" panose="02020603050405020304" pitchFamily="18" charset="0"/>
              </a:rPr>
              <a:t>Sf. </a:t>
            </a:r>
            <a:r>
              <a:rPr lang="ro-RO" sz="2000" spc="-5" dirty="0">
                <a:solidFill>
                  <a:srgbClr val="FFFFFF"/>
                </a:solidFill>
                <a:latin typeface="Times New Roman" panose="02020603050405020304" pitchFamily="18" charset="0"/>
                <a:cs typeface="Times New Roman" panose="02020603050405020304" pitchFamily="18" charset="0"/>
              </a:rPr>
              <a:t>Elena, Muzeul </a:t>
            </a:r>
            <a:r>
              <a:rPr lang="ro-RO" sz="2000" spc="-5" dirty="0" err="1">
                <a:solidFill>
                  <a:srgbClr val="FFFFFF"/>
                </a:solidFill>
                <a:latin typeface="Times New Roman" panose="02020603050405020304" pitchFamily="18" charset="0"/>
                <a:cs typeface="Times New Roman" panose="02020603050405020304" pitchFamily="18" charset="0"/>
              </a:rPr>
              <a:t>Mevlana</a:t>
            </a:r>
            <a:r>
              <a:rPr lang="ro-RO" sz="2000" spc="-5" dirty="0">
                <a:solidFill>
                  <a:srgbClr val="FFFFFF"/>
                </a:solidFill>
                <a:latin typeface="Times New Roman" panose="02020603050405020304" pitchFamily="18" charset="0"/>
                <a:cs typeface="Times New Roman" panose="02020603050405020304" pitchFamily="18" charset="0"/>
              </a:rPr>
              <a:t>. Un moment deosebit a fost vizionarea</a:t>
            </a:r>
            <a:r>
              <a:rPr lang="ro-RO" sz="2000" spc="20" dirty="0">
                <a:solidFill>
                  <a:srgbClr val="FFFFFF"/>
                </a:solidFill>
                <a:latin typeface="Times New Roman" panose="02020603050405020304" pitchFamily="18" charset="0"/>
                <a:cs typeface="Times New Roman" panose="02020603050405020304" pitchFamily="18" charset="0"/>
              </a:rPr>
              <a:t> </a:t>
            </a:r>
            <a:r>
              <a:rPr lang="ro-RO" sz="2000" spc="-10" dirty="0">
                <a:solidFill>
                  <a:srgbClr val="FFFFFF"/>
                </a:solidFill>
                <a:latin typeface="Times New Roman" panose="02020603050405020304" pitchFamily="18" charset="0"/>
                <a:cs typeface="Times New Roman" panose="02020603050405020304" pitchFamily="18" charset="0"/>
              </a:rPr>
              <a:t>dansului</a:t>
            </a:r>
            <a:r>
              <a:rPr lang="ro-RO" sz="2000" spc="30" dirty="0">
                <a:solidFill>
                  <a:srgbClr val="FFFFFF"/>
                </a:solidFill>
                <a:latin typeface="Times New Roman" panose="02020603050405020304" pitchFamily="18" charset="0"/>
                <a:cs typeface="Times New Roman" panose="02020603050405020304" pitchFamily="18" charset="0"/>
              </a:rPr>
              <a:t> </a:t>
            </a:r>
            <a:r>
              <a:rPr lang="ro-RO" sz="2000" spc="-60" dirty="0">
                <a:solidFill>
                  <a:srgbClr val="FFFFFF"/>
                </a:solidFill>
                <a:latin typeface="Times New Roman" panose="02020603050405020304" pitchFamily="18" charset="0"/>
                <a:cs typeface="Times New Roman" panose="02020603050405020304" pitchFamily="18" charset="0"/>
              </a:rPr>
              <a:t>dervișilor la Centrul Cultural </a:t>
            </a:r>
            <a:r>
              <a:rPr lang="ro-RO" sz="2000" spc="-60" dirty="0" err="1">
                <a:solidFill>
                  <a:srgbClr val="FFFFFF"/>
                </a:solidFill>
                <a:latin typeface="Times New Roman" panose="02020603050405020304" pitchFamily="18" charset="0"/>
                <a:cs typeface="Times New Roman" panose="02020603050405020304" pitchFamily="18" charset="0"/>
              </a:rPr>
              <a:t>Mevlana</a:t>
            </a:r>
            <a:r>
              <a:rPr lang="ro-RO" sz="2000" spc="-60" dirty="0">
                <a:solidFill>
                  <a:srgbClr val="FFFFFF"/>
                </a:solidFill>
                <a:latin typeface="Times New Roman" panose="02020603050405020304" pitchFamily="18" charset="0"/>
                <a:cs typeface="Times New Roman" panose="02020603050405020304" pitchFamily="18" charset="0"/>
              </a:rPr>
              <a:t> din Konya.</a:t>
            </a:r>
          </a:p>
          <a:p>
            <a:pPr marL="84138" marR="5080" algn="just">
              <a:lnSpc>
                <a:spcPct val="150000"/>
              </a:lnSpc>
              <a:spcBef>
                <a:spcPts val="100"/>
              </a:spcBef>
              <a:tabLst>
                <a:tab pos="3300729" algn="l"/>
              </a:tabLst>
            </a:pPr>
            <a:r>
              <a:rPr lang="ro-RO" sz="2000" dirty="0">
                <a:solidFill>
                  <a:srgbClr val="FFFFFF"/>
                </a:solidFill>
                <a:latin typeface="Times New Roman" panose="02020603050405020304" pitchFamily="18" charset="0"/>
                <a:cs typeface="Times New Roman" panose="02020603050405020304" pitchFamily="18" charset="0"/>
              </a:rPr>
              <a:t> </a:t>
            </a:r>
          </a:p>
          <a:p>
            <a:pPr marL="84138" marR="5080" algn="just">
              <a:spcBef>
                <a:spcPts val="100"/>
              </a:spcBef>
              <a:tabLst>
                <a:tab pos="3300729" algn="l"/>
              </a:tabLst>
            </a:pPr>
            <a:r>
              <a:rPr sz="2000" dirty="0" err="1">
                <a:solidFill>
                  <a:srgbClr val="FFFFFF"/>
                </a:solidFill>
                <a:latin typeface="Times New Roman" panose="02020603050405020304" pitchFamily="18" charset="0"/>
                <a:cs typeface="Times New Roman" panose="02020603050405020304" pitchFamily="18" charset="0"/>
              </a:rPr>
              <a:t>În</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timpul vizitei, </a:t>
            </a:r>
            <a:r>
              <a:rPr sz="2000" spc="-10" dirty="0">
                <a:solidFill>
                  <a:srgbClr val="FFFFFF"/>
                </a:solidFill>
                <a:latin typeface="Times New Roman" panose="02020603050405020304" pitchFamily="18" charset="0"/>
                <a:cs typeface="Times New Roman" panose="02020603050405020304" pitchFamily="18" charset="0"/>
              </a:rPr>
              <a:t>elevii </a:t>
            </a:r>
            <a:r>
              <a:rPr sz="2000" spc="-5" dirty="0">
                <a:solidFill>
                  <a:srgbClr val="FFFFFF"/>
                </a:solidFill>
                <a:latin typeface="Times New Roman" panose="02020603050405020304" pitchFamily="18" charset="0"/>
                <a:cs typeface="Times New Roman" panose="02020603050405020304" pitchFamily="18" charset="0"/>
              </a:rPr>
              <a:t>au aflat </a:t>
            </a:r>
            <a:r>
              <a:rPr sz="2000" dirty="0">
                <a:solidFill>
                  <a:srgbClr val="FFFFFF"/>
                </a:solidFill>
                <a:latin typeface="Times New Roman" panose="02020603050405020304" pitchFamily="18" charset="0"/>
                <a:cs typeface="Times New Roman" panose="02020603050405020304" pitchFamily="18" charset="0"/>
              </a:rPr>
              <a:t>că </a:t>
            </a:r>
            <a:r>
              <a:rPr sz="2000" spc="-10" dirty="0">
                <a:solidFill>
                  <a:srgbClr val="FFFFFF"/>
                </a:solidFill>
                <a:latin typeface="Times New Roman" panose="02020603050405020304" pitchFamily="18" charset="0"/>
                <a:cs typeface="Times New Roman" panose="02020603050405020304" pitchFamily="18" charset="0"/>
              </a:rPr>
              <a:t>Chatahőyük </a:t>
            </a:r>
            <a:r>
              <a:rPr sz="2000" spc="-5" dirty="0">
                <a:solidFill>
                  <a:srgbClr val="FFFFFF"/>
                </a:solidFill>
                <a:latin typeface="Times New Roman" panose="02020603050405020304" pitchFamily="18" charset="0"/>
                <a:cs typeface="Times New Roman" panose="02020603050405020304" pitchFamily="18" charset="0"/>
              </a:rPr>
              <a:t>este </a:t>
            </a:r>
            <a:r>
              <a:rPr sz="2000" dirty="0">
                <a:solidFill>
                  <a:srgbClr val="FFFFFF"/>
                </a:solidFill>
                <a:latin typeface="Times New Roman" panose="02020603050405020304" pitchFamily="18" charset="0"/>
                <a:cs typeface="Times New Roman" panose="02020603050405020304" pitchFamily="18" charset="0"/>
              </a:rPr>
              <a:t>cea mai </a:t>
            </a:r>
            <a:r>
              <a:rPr sz="2000" spc="-5" dirty="0">
                <a:solidFill>
                  <a:srgbClr val="FFFFFF"/>
                </a:solidFill>
                <a:latin typeface="Times New Roman" panose="02020603050405020304" pitchFamily="18" charset="0"/>
                <a:cs typeface="Times New Roman" panose="02020603050405020304" pitchFamily="18" charset="0"/>
              </a:rPr>
              <a:t>veche </a:t>
            </a:r>
            <a:r>
              <a:rPr sz="2000" spc="-80" dirty="0" err="1">
                <a:solidFill>
                  <a:srgbClr val="FFFFFF"/>
                </a:solidFill>
                <a:latin typeface="Times New Roman" panose="02020603050405020304" pitchFamily="18" charset="0"/>
                <a:cs typeface="Times New Roman" panose="02020603050405020304" pitchFamily="18" charset="0"/>
              </a:rPr>
              <a:t>așezare</a:t>
            </a:r>
            <a:r>
              <a:rPr sz="2000" spc="-80" dirty="0">
                <a:solidFill>
                  <a:srgbClr val="FFFFFF"/>
                </a:solidFill>
                <a:latin typeface="Times New Roman" panose="02020603050405020304" pitchFamily="18" charset="0"/>
                <a:cs typeface="Times New Roman" panose="02020603050405020304" pitchFamily="18" charset="0"/>
              </a:rPr>
              <a:t>  </a:t>
            </a:r>
            <a:r>
              <a:rPr sz="2000" spc="-10" dirty="0" err="1">
                <a:solidFill>
                  <a:srgbClr val="FFFFFF"/>
                </a:solidFill>
                <a:latin typeface="Times New Roman" panose="02020603050405020304" pitchFamily="18" charset="0"/>
                <a:cs typeface="Times New Roman" panose="02020603050405020304" pitchFamily="18" charset="0"/>
              </a:rPr>
              <a:t>omenească</a:t>
            </a:r>
            <a:r>
              <a:rPr sz="2000" spc="-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t>
            </a:r>
            <a:r>
              <a:rPr lang="ro-RO" sz="2000" spc="-5" dirty="0">
                <a:solidFill>
                  <a:srgbClr val="FFFFFF"/>
                </a:solidFill>
                <a:latin typeface="Times New Roman" panose="02020603050405020304" pitchFamily="18" charset="0"/>
                <a:cs typeface="Times New Roman" panose="02020603050405020304" pitchFamily="18" charset="0"/>
              </a:rPr>
              <a:t>cca </a:t>
            </a:r>
            <a:r>
              <a:rPr sz="2000" spc="-5" dirty="0">
                <a:solidFill>
                  <a:srgbClr val="FFFFFF"/>
                </a:solidFill>
                <a:latin typeface="Times New Roman" panose="02020603050405020304" pitchFamily="18" charset="0"/>
                <a:cs typeface="Times New Roman" panose="02020603050405020304" pitchFamily="18" charset="0"/>
              </a:rPr>
              <a:t>9000 </a:t>
            </a:r>
            <a:r>
              <a:rPr lang="ro-RO" sz="2000" spc="-5" dirty="0">
                <a:solidFill>
                  <a:srgbClr val="FFFFFF"/>
                </a:solidFill>
                <a:latin typeface="Times New Roman" panose="02020603050405020304" pitchFamily="18" charset="0"/>
                <a:cs typeface="Times New Roman" panose="02020603050405020304" pitchFamily="18" charset="0"/>
              </a:rPr>
              <a:t>î.e.n.</a:t>
            </a:r>
            <a:r>
              <a:rPr sz="2000" spc="-5" dirty="0">
                <a:solidFill>
                  <a:srgbClr val="FFFFFF"/>
                </a:solidFill>
                <a:latin typeface="Times New Roman" panose="02020603050405020304" pitchFamily="18" charset="0"/>
                <a:cs typeface="Times New Roman" panose="02020603050405020304" pitchFamily="18" charset="0"/>
              </a:rPr>
              <a:t>) </a:t>
            </a:r>
            <a:r>
              <a:rPr sz="2000" spc="-285" dirty="0" err="1">
                <a:solidFill>
                  <a:srgbClr val="FFFFFF"/>
                </a:solidFill>
                <a:latin typeface="Times New Roman" panose="02020603050405020304" pitchFamily="18" charset="0"/>
                <a:cs typeface="Times New Roman" panose="02020603050405020304" pitchFamily="18" charset="0"/>
              </a:rPr>
              <a:t>și</a:t>
            </a:r>
            <a:r>
              <a:rPr sz="2000" spc="-285" dirty="0">
                <a:solidFill>
                  <a:srgbClr val="FFFFFF"/>
                </a:solidFill>
                <a:latin typeface="Times New Roman" panose="02020603050405020304" pitchFamily="18" charset="0"/>
                <a:cs typeface="Times New Roman" panose="02020603050405020304" pitchFamily="18" charset="0"/>
              </a:rPr>
              <a:t> </a:t>
            </a:r>
            <a:r>
              <a:rPr lang="ro-RO" sz="2000" spc="-28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au </a:t>
            </a:r>
            <a:r>
              <a:rPr sz="2000" spc="-40" dirty="0">
                <a:solidFill>
                  <a:srgbClr val="FFFFFF"/>
                </a:solidFill>
                <a:latin typeface="Times New Roman" panose="02020603050405020304" pitchFamily="18" charset="0"/>
                <a:cs typeface="Times New Roman" panose="02020603050405020304" pitchFamily="18" charset="0"/>
              </a:rPr>
              <a:t>conștientizat </a:t>
            </a:r>
            <a:r>
              <a:rPr sz="2000" spc="-5" dirty="0">
                <a:solidFill>
                  <a:srgbClr val="FFFFFF"/>
                </a:solidFill>
                <a:latin typeface="Times New Roman" panose="02020603050405020304" pitchFamily="18" charset="0"/>
                <a:cs typeface="Times New Roman" panose="02020603050405020304" pitchFamily="18" charset="0"/>
              </a:rPr>
              <a:t>faptul </a:t>
            </a:r>
            <a:r>
              <a:rPr sz="2000" dirty="0">
                <a:solidFill>
                  <a:srgbClr val="FFFFFF"/>
                </a:solidFill>
                <a:latin typeface="Times New Roman" panose="02020603050405020304" pitchFamily="18" charset="0"/>
                <a:cs typeface="Times New Roman" panose="02020603050405020304" pitchFamily="18" charset="0"/>
              </a:rPr>
              <a:t>că </a:t>
            </a:r>
            <a:r>
              <a:rPr sz="2000" spc="-5" dirty="0">
                <a:solidFill>
                  <a:srgbClr val="FFFFFF"/>
                </a:solidFill>
                <a:latin typeface="Times New Roman" panose="02020603050405020304" pitchFamily="18" charset="0"/>
                <a:cs typeface="Times New Roman" panose="02020603050405020304" pitchFamily="18" charset="0"/>
              </a:rPr>
              <a:t>patrimoniul mondial </a:t>
            </a:r>
            <a:r>
              <a:rPr sz="2000" spc="-5" dirty="0" err="1">
                <a:solidFill>
                  <a:srgbClr val="FFFFFF"/>
                </a:solidFill>
                <a:latin typeface="Times New Roman" panose="02020603050405020304" pitchFamily="18" charset="0"/>
                <a:cs typeface="Times New Roman" panose="02020603050405020304" pitchFamily="18" charset="0"/>
              </a:rPr>
              <a:t>trebuie</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cunoscut</a:t>
            </a:r>
            <a:r>
              <a:rPr lang="ro-RO" sz="2000" spc="-5" dirty="0">
                <a:solidFill>
                  <a:srgbClr val="FFFFFF"/>
                </a:solidFill>
                <a:latin typeface="Times New Roman" panose="02020603050405020304" pitchFamily="18" charset="0"/>
                <a:cs typeface="Times New Roman" panose="02020603050405020304" pitchFamily="18" charset="0"/>
              </a:rPr>
              <a:t> și </a:t>
            </a:r>
            <a:r>
              <a:rPr sz="2000" spc="-5" dirty="0" err="1">
                <a:solidFill>
                  <a:srgbClr val="FFFFFF"/>
                </a:solidFill>
                <a:latin typeface="Times New Roman" panose="02020603050405020304" pitchFamily="18" charset="0"/>
                <a:cs typeface="Times New Roman" panose="02020603050405020304" pitchFamily="18" charset="0"/>
              </a:rPr>
              <a:t>conservat</a:t>
            </a:r>
            <a:r>
              <a:rPr sz="2000" spc="-5" dirty="0">
                <a:solidFill>
                  <a:srgbClr val="FFFFFF"/>
                </a:solidFill>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a:p>
            <a:pPr marL="84138" algn="just">
              <a:lnSpc>
                <a:spcPct val="100000"/>
              </a:lnSpc>
              <a:spcBef>
                <a:spcPts val="5"/>
              </a:spcBef>
            </a:pPr>
            <a:r>
              <a:rPr lang="ro-RO" sz="2000" dirty="0">
                <a:latin typeface="Times New Roman" panose="02020603050405020304" pitchFamily="18" charset="0"/>
                <a:cs typeface="Times New Roman" panose="02020603050405020304" pitchFamily="18" charset="0"/>
              </a:rPr>
              <a:t> </a:t>
            </a:r>
            <a:endParaRPr sz="2000" dirty="0">
              <a:latin typeface="Times New Roman" panose="02020603050405020304" pitchFamily="18" charset="0"/>
              <a:cs typeface="Times New Roman" panose="02020603050405020304" pitchFamily="18" charset="0"/>
            </a:endParaRPr>
          </a:p>
          <a:p>
            <a:pPr marL="84138" algn="just">
              <a:lnSpc>
                <a:spcPct val="100000"/>
              </a:lnSpc>
            </a:pPr>
            <a:r>
              <a:rPr sz="2000" spc="-5" dirty="0">
                <a:solidFill>
                  <a:srgbClr val="FFFFFF"/>
                </a:solidFill>
                <a:latin typeface="Times New Roman" panose="02020603050405020304" pitchFamily="18" charset="0"/>
                <a:cs typeface="Times New Roman" panose="02020603050405020304" pitchFamily="18" charset="0"/>
              </a:rPr>
              <a:t>De asemenea, au aflat </a:t>
            </a:r>
            <a:r>
              <a:rPr sz="2000" dirty="0">
                <a:solidFill>
                  <a:srgbClr val="FFFFFF"/>
                </a:solidFill>
                <a:latin typeface="Times New Roman" panose="02020603050405020304" pitchFamily="18" charset="0"/>
                <a:cs typeface="Times New Roman" panose="02020603050405020304" pitchFamily="18" charset="0"/>
              </a:rPr>
              <a:t>o </a:t>
            </a:r>
            <a:r>
              <a:rPr sz="2000" spc="-5" dirty="0">
                <a:solidFill>
                  <a:srgbClr val="FFFFFF"/>
                </a:solidFill>
                <a:latin typeface="Times New Roman" panose="02020603050405020304" pitchFamily="18" charset="0"/>
                <a:cs typeface="Times New Roman" panose="02020603050405020304" pitchFamily="18" charset="0"/>
              </a:rPr>
              <a:t>serie de </a:t>
            </a:r>
            <a:r>
              <a:rPr sz="2000" spc="-140" dirty="0">
                <a:solidFill>
                  <a:srgbClr val="FFFFFF"/>
                </a:solidFill>
                <a:latin typeface="Times New Roman" panose="02020603050405020304" pitchFamily="18" charset="0"/>
                <a:cs typeface="Times New Roman" panose="02020603050405020304" pitchFamily="18" charset="0"/>
              </a:rPr>
              <a:t>noțiuni </a:t>
            </a:r>
            <a:r>
              <a:rPr sz="2000" spc="-5" dirty="0">
                <a:solidFill>
                  <a:srgbClr val="FFFFFF"/>
                </a:solidFill>
                <a:latin typeface="Times New Roman" panose="02020603050405020304" pitchFamily="18" charset="0"/>
                <a:cs typeface="Times New Roman" panose="02020603050405020304" pitchFamily="18" charset="0"/>
              </a:rPr>
              <a:t>generale </a:t>
            </a:r>
            <a:r>
              <a:rPr sz="2000" spc="-5" dirty="0" err="1">
                <a:solidFill>
                  <a:srgbClr val="FFFFFF"/>
                </a:solidFill>
                <a:latin typeface="Times New Roman" panose="02020603050405020304" pitchFamily="18" charset="0"/>
                <a:cs typeface="Times New Roman" panose="02020603050405020304" pitchFamily="18" charset="0"/>
              </a:rPr>
              <a:t>despre</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s</a:t>
            </a:r>
            <a:r>
              <a:rPr sz="2000" spc="-5" dirty="0" err="1">
                <a:solidFill>
                  <a:srgbClr val="FFFFFF"/>
                </a:solidFill>
                <a:latin typeface="Times New Roman" panose="02020603050405020304" pitchFamily="18" charset="0"/>
                <a:cs typeface="Times New Roman" panose="02020603050405020304" pitchFamily="18" charset="0"/>
              </a:rPr>
              <a:t>ufism</a:t>
            </a:r>
            <a:r>
              <a:rPr sz="2000" spc="-5" dirty="0">
                <a:solidFill>
                  <a:srgbClr val="FFFFFF"/>
                </a:solidFill>
                <a:latin typeface="Times New Roman" panose="02020603050405020304" pitchFamily="18" charset="0"/>
                <a:cs typeface="Times New Roman" panose="02020603050405020304" pitchFamily="18" charset="0"/>
              </a:rPr>
              <a:t> </a:t>
            </a:r>
            <a:r>
              <a:rPr sz="2000" spc="-285" dirty="0">
                <a:solidFill>
                  <a:srgbClr val="FFFFFF"/>
                </a:solidFill>
                <a:latin typeface="Times New Roman" panose="02020603050405020304" pitchFamily="18" charset="0"/>
                <a:cs typeface="Times New Roman" panose="02020603050405020304" pitchFamily="18" charset="0"/>
              </a:rPr>
              <a:t>și </a:t>
            </a:r>
            <a:r>
              <a:rPr sz="2000" spc="-5" dirty="0">
                <a:solidFill>
                  <a:srgbClr val="FFFFFF"/>
                </a:solidFill>
                <a:latin typeface="Times New Roman" panose="02020603050405020304" pitchFamily="18" charset="0"/>
                <a:cs typeface="Times New Roman" panose="02020603050405020304" pitchFamily="18" charset="0"/>
              </a:rPr>
              <a:t>despre fondatorul acestei</a:t>
            </a:r>
            <a:r>
              <a:rPr sz="2000" spc="-2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orientări</a:t>
            </a:r>
            <a:r>
              <a:rPr lang="ro-RO" sz="2000" dirty="0">
                <a:latin typeface="Times New Roman" panose="02020603050405020304" pitchFamily="18" charset="0"/>
                <a:cs typeface="Times New Roman" panose="02020603050405020304" pitchFamily="18" charset="0"/>
              </a:rPr>
              <a:t> </a:t>
            </a:r>
            <a:r>
              <a:rPr lang="ro-RO" sz="2000" dirty="0" err="1">
                <a:latin typeface="Times New Roman" panose="02020603050405020304" pitchFamily="18" charset="0"/>
                <a:cs typeface="Times New Roman" panose="02020603050405020304" pitchFamily="18" charset="0"/>
              </a:rPr>
              <a:t>filozofico</a:t>
            </a:r>
            <a:r>
              <a:rPr lang="ro-RO" sz="2000" dirty="0">
                <a:latin typeface="Times New Roman" panose="02020603050405020304" pitchFamily="18" charset="0"/>
                <a:cs typeface="Times New Roman" panose="02020603050405020304" pitchFamily="18" charset="0"/>
              </a:rPr>
              <a:t>-</a:t>
            </a:r>
            <a:r>
              <a:rPr sz="2000" spc="-10" dirty="0" err="1">
                <a:solidFill>
                  <a:srgbClr val="FFFFFF"/>
                </a:solidFill>
                <a:latin typeface="Times New Roman" panose="02020603050405020304" pitchFamily="18" charset="0"/>
                <a:cs typeface="Times New Roman" panose="02020603050405020304" pitchFamily="18" charset="0"/>
              </a:rPr>
              <a:t>religioase</a:t>
            </a:r>
            <a:r>
              <a:rPr sz="2000" spc="-10" dirty="0">
                <a:solidFill>
                  <a:srgbClr val="FFFFFF"/>
                </a:solidFill>
                <a:latin typeface="Times New Roman" panose="02020603050405020304" pitchFamily="18" charset="0"/>
                <a:cs typeface="Times New Roman" panose="02020603050405020304" pitchFamily="18" charset="0"/>
              </a:rPr>
              <a:t>,</a:t>
            </a:r>
            <a:r>
              <a:rPr sz="2000" spc="2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Mevlana</a:t>
            </a:r>
            <a:r>
              <a:rPr sz="2000" spc="-5" dirty="0">
                <a:solidFill>
                  <a:srgbClr val="FFFFFF"/>
                </a:solidFill>
                <a:latin typeface="Times New Roman" panose="02020603050405020304" pitchFamily="18" charset="0"/>
                <a:cs typeface="Times New Roman" panose="02020603050405020304" pitchFamily="18" charset="0"/>
              </a:rPr>
              <a:t>.</a:t>
            </a:r>
            <a:endParaRPr lang="ro-RO" sz="2000" spc="-5" dirty="0">
              <a:solidFill>
                <a:srgbClr val="FFFFFF"/>
              </a:solidFill>
              <a:latin typeface="Times New Roman" panose="02020603050405020304" pitchFamily="18" charset="0"/>
              <a:cs typeface="Times New Roman" panose="02020603050405020304" pitchFamily="18" charset="0"/>
            </a:endParaRPr>
          </a:p>
          <a:p>
            <a:pPr marL="84138" algn="just">
              <a:lnSpc>
                <a:spcPct val="100000"/>
              </a:lnSpc>
            </a:pPr>
            <a:endParaRPr sz="2000" dirty="0">
              <a:latin typeface="Times New Roman" panose="02020603050405020304" pitchFamily="18" charset="0"/>
              <a:cs typeface="Times New Roman" panose="02020603050405020304" pitchFamily="18" charset="0"/>
            </a:endParaRPr>
          </a:p>
          <a:p>
            <a:pPr marL="84138" marR="1149350" algn="just" defTabSz="482600">
              <a:spcBef>
                <a:spcPts val="480"/>
              </a:spcBef>
            </a:pPr>
            <a:r>
              <a:rPr sz="2000" spc="-5" dirty="0">
                <a:solidFill>
                  <a:srgbClr val="FFFFFF"/>
                </a:solidFill>
                <a:latin typeface="Times New Roman" panose="02020603050405020304" pitchFamily="18" charset="0"/>
                <a:cs typeface="Times New Roman" panose="02020603050405020304" pitchFamily="18" charset="0"/>
              </a:rPr>
              <a:t>Rezultate: </a:t>
            </a:r>
            <a:r>
              <a:rPr sz="2000" spc="-10" dirty="0">
                <a:solidFill>
                  <a:srgbClr val="FFFFFF"/>
                </a:solidFill>
                <a:latin typeface="Times New Roman" panose="02020603050405020304" pitchFamily="18" charset="0"/>
                <a:cs typeface="Times New Roman" panose="02020603050405020304" pitchFamily="18" charset="0"/>
              </a:rPr>
              <a:t>dobândirea </a:t>
            </a:r>
            <a:r>
              <a:rPr sz="2000" spc="-5" dirty="0">
                <a:solidFill>
                  <a:srgbClr val="FFFFFF"/>
                </a:solidFill>
                <a:latin typeface="Times New Roman" panose="02020603050405020304" pitchFamily="18" charset="0"/>
                <a:cs typeface="Times New Roman" panose="02020603050405020304" pitchFamily="18" charset="0"/>
              </a:rPr>
              <a:t>de noi </a:t>
            </a:r>
            <a:r>
              <a:rPr sz="2000" spc="-95" dirty="0">
                <a:solidFill>
                  <a:srgbClr val="FFFFFF"/>
                </a:solidFill>
                <a:latin typeface="Times New Roman" panose="02020603050405020304" pitchFamily="18" charset="0"/>
                <a:cs typeface="Times New Roman" panose="02020603050405020304" pitchFamily="18" charset="0"/>
              </a:rPr>
              <a:t>informații </a:t>
            </a:r>
            <a:r>
              <a:rPr sz="2000" spc="-5" dirty="0">
                <a:solidFill>
                  <a:srgbClr val="FFFFFF"/>
                </a:solidFill>
                <a:latin typeface="Times New Roman" panose="02020603050405020304" pitchFamily="18" charset="0"/>
                <a:cs typeface="Times New Roman" panose="02020603050405020304" pitchFamily="18" charset="0"/>
              </a:rPr>
              <a:t>la </a:t>
            </a:r>
            <a:r>
              <a:rPr lang="ro-RO" sz="2000" spc="-5" dirty="0">
                <a:solidFill>
                  <a:srgbClr val="FFFFFF"/>
                </a:solidFill>
                <a:latin typeface="Times New Roman" panose="02020603050405020304" pitchFamily="18" charset="0"/>
                <a:cs typeface="Times New Roman" panose="02020603050405020304" pitchFamily="18" charset="0"/>
              </a:rPr>
              <a:t>fața </a:t>
            </a:r>
            <a:r>
              <a:rPr sz="2000" spc="-10" dirty="0" err="1">
                <a:solidFill>
                  <a:srgbClr val="FFFFFF"/>
                </a:solidFill>
                <a:latin typeface="Times New Roman" panose="02020603050405020304" pitchFamily="18" charset="0"/>
                <a:cs typeface="Times New Roman" panose="02020603050405020304" pitchFamily="18" charset="0"/>
              </a:rPr>
              <a:t>locului</a:t>
            </a:r>
            <a:r>
              <a:rPr sz="2000" spc="-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despre </a:t>
            </a:r>
            <a:r>
              <a:rPr sz="2000" spc="-95" dirty="0" err="1">
                <a:solidFill>
                  <a:srgbClr val="FFFFFF"/>
                </a:solidFill>
                <a:latin typeface="Times New Roman" panose="02020603050405020304" pitchFamily="18" charset="0"/>
                <a:cs typeface="Times New Roman" panose="02020603050405020304" pitchFamily="18" charset="0"/>
              </a:rPr>
              <a:t>orașul</a:t>
            </a:r>
            <a:r>
              <a:rPr sz="2000" spc="-95" dirty="0">
                <a:solidFill>
                  <a:srgbClr val="FFFFFF"/>
                </a:solidFill>
                <a:latin typeface="Times New Roman" panose="02020603050405020304" pitchFamily="18" charset="0"/>
                <a:cs typeface="Times New Roman" panose="02020603050405020304" pitchFamily="18" charset="0"/>
              </a:rPr>
              <a:t> </a:t>
            </a:r>
            <a:r>
              <a:rPr lang="ro-RO" sz="2000" spc="-95" dirty="0">
                <a:solidFill>
                  <a:srgbClr val="FFFFFF"/>
                </a:solidFill>
                <a:latin typeface="Times New Roman" panose="02020603050405020304" pitchFamily="18" charset="0"/>
                <a:cs typeface="Times New Roman" panose="02020603050405020304" pitchFamily="18" charset="0"/>
              </a:rPr>
              <a:t>Konya,  obiectiv UNESCO, sub toate aspectele sale culturale  </a:t>
            </a:r>
            <a:r>
              <a:rPr lang="ro-RO" sz="2000" spc="-5" dirty="0">
                <a:solidFill>
                  <a:srgbClr val="FFFFFF"/>
                </a:solidFill>
                <a:latin typeface="Times New Roman" panose="02020603050405020304" pitchFamily="18" charset="0"/>
                <a:cs typeface="Times New Roman" panose="02020603050405020304" pitchFamily="18" charset="0"/>
              </a:rPr>
              <a:t>și, nu în ultimul rând, despre</a:t>
            </a:r>
            <a:r>
              <a:rPr lang="ro-RO" sz="2000" spc="-150"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tradiția gastronomică </a:t>
            </a:r>
            <a:r>
              <a:rPr sz="2000" spc="-5" dirty="0" err="1">
                <a:solidFill>
                  <a:srgbClr val="FFFFFF"/>
                </a:solidFill>
                <a:latin typeface="Times New Roman" panose="02020603050405020304" pitchFamily="18" charset="0"/>
                <a:cs typeface="Times New Roman" panose="02020603050405020304" pitchFamily="18" charset="0"/>
              </a:rPr>
              <a:t>turcă</a:t>
            </a:r>
            <a:r>
              <a:rPr lang="ro-RO" sz="2000" spc="-5" dirty="0">
                <a:solidFill>
                  <a:srgbClr val="FFFFFF"/>
                </a:solidFill>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7C74304-8D2B-4476-B709-5C22553DD94D}"/>
              </a:ext>
            </a:extLst>
          </p:cNvPr>
          <p:cNvSpPr>
            <a:spLocks noGrp="1"/>
          </p:cNvSpPr>
          <p:nvPr>
            <p:ph type="title"/>
          </p:nvPr>
        </p:nvSpPr>
        <p:spPr>
          <a:xfrm>
            <a:off x="646111" y="452718"/>
            <a:ext cx="9404723" cy="690282"/>
          </a:xfrm>
        </p:spPr>
        <p:txBody>
          <a:bodyPr/>
          <a:lstStyle/>
          <a:p>
            <a:r>
              <a:rPr lang="ro-RO" sz="3600" dirty="0" err="1"/>
              <a:t>Der</a:t>
            </a:r>
            <a:r>
              <a:rPr lang="ro-RO" sz="3600" dirty="0"/>
              <a:t> </a:t>
            </a:r>
            <a:r>
              <a:rPr lang="ro-RO" sz="3600" dirty="0" err="1"/>
              <a:t>vierte</a:t>
            </a:r>
            <a:r>
              <a:rPr lang="ro-RO" sz="3600" dirty="0"/>
              <a:t> </a:t>
            </a:r>
            <a:r>
              <a:rPr lang="ro-RO" sz="3600" dirty="0" err="1"/>
              <a:t>Tag</a:t>
            </a:r>
            <a:endParaRPr lang="ro-RO" sz="3600" dirty="0"/>
          </a:p>
        </p:txBody>
      </p:sp>
      <p:sp>
        <p:nvSpPr>
          <p:cNvPr id="3" name="Substituent conținut 2">
            <a:extLst>
              <a:ext uri="{FF2B5EF4-FFF2-40B4-BE49-F238E27FC236}">
                <a16:creationId xmlns:a16="http://schemas.microsoft.com/office/drawing/2014/main" id="{F17DED68-7E2C-48AE-A2D7-9407D9862BE3}"/>
              </a:ext>
            </a:extLst>
          </p:cNvPr>
          <p:cNvSpPr>
            <a:spLocks noGrp="1"/>
          </p:cNvSpPr>
          <p:nvPr>
            <p:ph idx="1"/>
          </p:nvPr>
        </p:nvSpPr>
        <p:spPr>
          <a:xfrm>
            <a:off x="228600" y="1143001"/>
            <a:ext cx="11317289" cy="4114799"/>
          </a:xfrm>
          <a:solidFill>
            <a:srgbClr val="7030A0"/>
          </a:solidFill>
        </p:spPr>
        <p:txBody>
          <a:bodyPr/>
          <a:lstStyle/>
          <a:p>
            <a:endParaRPr lang="ro-RO" dirty="0"/>
          </a:p>
          <a:p>
            <a:pPr algn="just">
              <a:lnSpc>
                <a:spcPct val="115000"/>
              </a:lnSpc>
            </a:pPr>
            <a:r>
              <a:rPr lang="de-DE" sz="1800" dirty="0">
                <a:effectLst/>
                <a:latin typeface="Times New Roman" panose="02020603050405020304" pitchFamily="18" charset="0"/>
                <a:ea typeface="Calibri" panose="020F0502020204030204" pitchFamily="34" charset="0"/>
              </a:rPr>
              <a:t>Das Thema der Dokumentarreise war “UNESCO-Weltkulturerbe Konya”.</a:t>
            </a:r>
            <a:r>
              <a:rPr lang="ro-RO" sz="1800" dirty="0">
                <a:effectLst/>
                <a:latin typeface="Times New Roman" panose="02020603050405020304" pitchFamily="18" charset="0"/>
                <a:ea typeface="Calibri" panose="020F0502020204030204" pitchFamily="34" charset="0"/>
              </a:rPr>
              <a:t> </a:t>
            </a:r>
            <a:r>
              <a:rPr lang="de-DE" sz="1800" dirty="0">
                <a:effectLst/>
                <a:latin typeface="Times New Roman" panose="02020603050405020304" pitchFamily="18" charset="0"/>
                <a:ea typeface="Calibri" panose="020F0502020204030204" pitchFamily="34" charset="0"/>
              </a:rPr>
              <a:t>Die allgemeinen Themen waren: “Religiöse Toleranz”</a:t>
            </a:r>
            <a:r>
              <a:rPr lang="de-DE" sz="1800" i="1" dirty="0">
                <a:effectLst/>
                <a:latin typeface="Times New Roman" panose="02020603050405020304" pitchFamily="18" charset="0"/>
                <a:ea typeface="Calibri" panose="020F0502020204030204" pitchFamily="34" charset="0"/>
              </a:rPr>
              <a:t> </a:t>
            </a:r>
            <a:r>
              <a:rPr lang="de-DE" sz="1800" dirty="0">
                <a:effectLst/>
                <a:latin typeface="Times New Roman" panose="02020603050405020304" pitchFamily="18" charset="0"/>
                <a:ea typeface="Calibri" panose="020F0502020204030204" pitchFamily="34" charset="0"/>
              </a:rPr>
              <a:t>und “UNESCO</a:t>
            </a:r>
            <a:r>
              <a:rPr lang="de-DE" sz="1800" i="1" dirty="0">
                <a:effectLst/>
                <a:latin typeface="Times New Roman" panose="02020603050405020304" pitchFamily="18" charset="0"/>
                <a:ea typeface="Calibri" panose="020F0502020204030204" pitchFamily="34" charset="0"/>
              </a:rPr>
              <a:t>-</a:t>
            </a:r>
            <a:r>
              <a:rPr lang="de-DE" sz="1800" dirty="0">
                <a:effectLst/>
                <a:latin typeface="Times New Roman" panose="02020603050405020304" pitchFamily="18" charset="0"/>
                <a:ea typeface="Calibri" panose="020F0502020204030204" pitchFamily="34" charset="0"/>
              </a:rPr>
              <a:t>Weltkulturerbe</a:t>
            </a:r>
            <a:r>
              <a:rPr lang="de-DE" sz="1800" i="1" dirty="0">
                <a:effectLst/>
                <a:latin typeface="Times New Roman" panose="02020603050405020304" pitchFamily="18" charset="0"/>
                <a:ea typeface="Calibri" panose="020F0502020204030204" pitchFamily="34" charset="0"/>
              </a:rPr>
              <a:t>” </a:t>
            </a:r>
            <a:r>
              <a:rPr lang="de-DE" sz="1800" dirty="0">
                <a:effectLst/>
                <a:latin typeface="Times New Roman" panose="02020603050405020304" pitchFamily="18" charset="0"/>
                <a:ea typeface="Calibri" panose="020F0502020204030204" pitchFamily="34" charset="0"/>
              </a:rPr>
              <a:t>wurden</a:t>
            </a:r>
            <a:r>
              <a:rPr lang="de-DE" sz="1800" i="1" dirty="0">
                <a:effectLst/>
                <a:latin typeface="Times New Roman" panose="02020603050405020304" pitchFamily="18" charset="0"/>
                <a:ea typeface="Calibri" panose="020F0502020204030204" pitchFamily="34" charset="0"/>
              </a:rPr>
              <a:t> </a:t>
            </a:r>
            <a:r>
              <a:rPr lang="de-DE" sz="1800" dirty="0">
                <a:effectLst/>
                <a:latin typeface="Times New Roman" panose="02020603050405020304" pitchFamily="18" charset="0"/>
                <a:ea typeface="Calibri" panose="020F0502020204030204" pitchFamily="34" charset="0"/>
              </a:rPr>
              <a:t>gesprochen. Die ehemalige Kolonie </a:t>
            </a:r>
            <a:r>
              <a:rPr lang="de-DE" sz="1800" dirty="0" err="1">
                <a:effectLst/>
                <a:latin typeface="Times New Roman" panose="02020603050405020304" pitchFamily="18" charset="0"/>
                <a:ea typeface="Calibri" panose="020F0502020204030204" pitchFamily="34" charset="0"/>
              </a:rPr>
              <a:t>Chatahöyük</a:t>
            </a:r>
            <a:r>
              <a:rPr lang="de-DE" sz="1800" dirty="0">
                <a:effectLst/>
                <a:latin typeface="Times New Roman" panose="02020603050405020304" pitchFamily="18" charset="0"/>
                <a:ea typeface="Calibri" panose="020F0502020204030204" pitchFamily="34" charset="0"/>
              </a:rPr>
              <a:t>, die Kirche St. Helena, das </a:t>
            </a:r>
            <a:r>
              <a:rPr lang="de-DE" sz="1800" dirty="0" err="1">
                <a:effectLst/>
                <a:latin typeface="Times New Roman" panose="02020603050405020304" pitchFamily="18" charset="0"/>
                <a:ea typeface="Calibri" panose="020F0502020204030204" pitchFamily="34" charset="0"/>
              </a:rPr>
              <a:t>Mevlanas</a:t>
            </a:r>
            <a:r>
              <a:rPr lang="de-DE" sz="1800" dirty="0">
                <a:effectLst/>
                <a:latin typeface="Times New Roman" panose="02020603050405020304" pitchFamily="18" charset="0"/>
                <a:ea typeface="Calibri" panose="020F0502020204030204" pitchFamily="34" charset="0"/>
              </a:rPr>
              <a:t> Museum wurde besucht </a:t>
            </a:r>
            <a:r>
              <a:rPr lang="ro-RO" sz="1800" dirty="0">
                <a:effectLst/>
                <a:latin typeface="Times New Roman" panose="02020603050405020304" pitchFamily="18" charset="0"/>
                <a:ea typeface="Calibri" panose="020F0502020204030204" pitchFamily="34" charset="0"/>
              </a:rPr>
              <a:t>. </a:t>
            </a:r>
            <a:r>
              <a:rPr lang="ro-RO" sz="1800" dirty="0">
                <a:latin typeface="Times New Roman" panose="02020603050405020304" pitchFamily="18" charset="0"/>
                <a:ea typeface="Calibri" panose="020F0502020204030204" pitchFamily="34" charset="0"/>
              </a:rPr>
              <a:t>Die </a:t>
            </a:r>
            <a:r>
              <a:rPr lang="de-DE" sz="1800" dirty="0">
                <a:effectLst/>
                <a:latin typeface="Times New Roman" panose="02020603050405020304" pitchFamily="18" charset="0"/>
                <a:ea typeface="Calibri" panose="020F0502020204030204" pitchFamily="34" charset="0"/>
              </a:rPr>
              <a:t>Derwische</a:t>
            </a:r>
            <a:r>
              <a:rPr lang="ro-RO" sz="1800" dirty="0">
                <a:latin typeface="Times New Roman" panose="02020603050405020304" pitchFamily="18" charset="0"/>
                <a:ea typeface="Calibri" panose="020F0502020204030204" pitchFamily="34" charset="0"/>
              </a:rPr>
              <a:t>-T</a:t>
            </a:r>
            <a:r>
              <a:rPr lang="de-DE" sz="1800" dirty="0" err="1">
                <a:latin typeface="Times New Roman" panose="02020603050405020304" pitchFamily="18" charset="0"/>
                <a:ea typeface="Calibri" panose="020F0502020204030204" pitchFamily="34" charset="0"/>
              </a:rPr>
              <a:t>änze</a:t>
            </a:r>
            <a:r>
              <a:rPr lang="de-DE" sz="1800" dirty="0">
                <a:latin typeface="Times New Roman" panose="02020603050405020304" pitchFamily="18" charset="0"/>
                <a:ea typeface="Calibri" panose="020F0502020204030204" pitchFamily="34" charset="0"/>
              </a:rPr>
              <a:t> wurden am </a:t>
            </a:r>
            <a:r>
              <a:rPr lang="de-DE" sz="1800" dirty="0" err="1">
                <a:latin typeface="Times New Roman" panose="02020603050405020304" pitchFamily="18" charset="0"/>
                <a:ea typeface="Calibri" panose="020F0502020204030204" pitchFamily="34" charset="0"/>
              </a:rPr>
              <a:t>Mevlana</a:t>
            </a:r>
            <a:r>
              <a:rPr lang="de-DE" sz="1800" dirty="0">
                <a:latin typeface="Times New Roman" panose="02020603050405020304" pitchFamily="18" charset="0"/>
                <a:ea typeface="Calibri" panose="020F0502020204030204" pitchFamily="34" charset="0"/>
              </a:rPr>
              <a:t> Kulturzentrum in Konya</a:t>
            </a:r>
            <a:r>
              <a:rPr lang="de-DE" sz="1800" dirty="0">
                <a:effectLst/>
                <a:latin typeface="Times New Roman" panose="02020603050405020304" pitchFamily="18" charset="0"/>
                <a:ea typeface="Calibri" panose="020F0502020204030204" pitchFamily="34" charset="0"/>
              </a:rPr>
              <a:t> beobachtet. Während des Besuchs erfuhren die Schüler, dass </a:t>
            </a:r>
            <a:r>
              <a:rPr lang="de-DE" sz="1800" dirty="0" err="1">
                <a:effectLst/>
                <a:latin typeface="Times New Roman" panose="02020603050405020304" pitchFamily="18" charset="0"/>
                <a:ea typeface="Calibri" panose="020F0502020204030204" pitchFamily="34" charset="0"/>
              </a:rPr>
              <a:t>Chatahőyük</a:t>
            </a:r>
            <a:r>
              <a:rPr lang="de-DE" sz="1800" dirty="0">
                <a:effectLst/>
                <a:latin typeface="Times New Roman" panose="02020603050405020304" pitchFamily="18" charset="0"/>
                <a:ea typeface="Calibri" panose="020F0502020204030204" pitchFamily="34" charset="0"/>
              </a:rPr>
              <a:t> die älteste menschliche Siedlung aus der Jungsteinzeit ( </a:t>
            </a:r>
            <a:r>
              <a:rPr lang="de-DE" sz="1800" dirty="0" err="1">
                <a:effectLst/>
                <a:latin typeface="Times New Roman" panose="02020603050405020304" pitchFamily="18" charset="0"/>
                <a:ea typeface="Calibri" panose="020F0502020204030204" pitchFamily="34" charset="0"/>
              </a:rPr>
              <a:t>cca</a:t>
            </a:r>
            <a:r>
              <a:rPr lang="de-DE" sz="1800" dirty="0">
                <a:effectLst/>
                <a:latin typeface="Times New Roman" panose="02020603050405020304" pitchFamily="18" charset="0"/>
                <a:ea typeface="Calibri" panose="020F0502020204030204" pitchFamily="34" charset="0"/>
              </a:rPr>
              <a:t>. 9000 v. Chr.) ist, und wurden bewusst, dass das Weltkulturerbe bekannt und erhalten werden muss.</a:t>
            </a:r>
            <a:endParaRPr lang="ro-RO" sz="1800" dirty="0">
              <a:effectLst/>
              <a:latin typeface="Arial" panose="020B0604020202020204" pitchFamily="34" charset="0"/>
              <a:ea typeface="Calibri" panose="020F0502020204030204" pitchFamily="34" charset="0"/>
            </a:endParaRPr>
          </a:p>
          <a:p>
            <a:pPr algn="just">
              <a:lnSpc>
                <a:spcPct val="115000"/>
              </a:lnSpc>
            </a:pPr>
            <a:r>
              <a:rPr lang="de-DE" sz="1800" dirty="0">
                <a:effectLst/>
                <a:latin typeface="Times New Roman" panose="02020603050405020304" pitchFamily="18" charset="0"/>
                <a:ea typeface="Calibri" panose="020F0502020204030204" pitchFamily="34" charset="0"/>
              </a:rPr>
              <a:t>Sie erfuhren auch von einer Reihe von Allgemeinen Vorstellungen vom Sufismus und dem Gründer dieser religiösen Orientierung, </a:t>
            </a:r>
            <a:r>
              <a:rPr lang="de-DE" sz="1800" dirty="0" err="1">
                <a:effectLst/>
                <a:latin typeface="Times New Roman" panose="02020603050405020304" pitchFamily="18" charset="0"/>
                <a:ea typeface="Calibri" panose="020F0502020204030204" pitchFamily="34" charset="0"/>
              </a:rPr>
              <a:t>Mevlana</a:t>
            </a:r>
            <a:r>
              <a:rPr lang="de-DE" sz="1800" dirty="0">
                <a:effectLst/>
                <a:latin typeface="Times New Roman" panose="02020603050405020304" pitchFamily="18" charset="0"/>
                <a:ea typeface="Calibri" panose="020F0502020204030204" pitchFamily="34" charset="0"/>
              </a:rPr>
              <a:t>. Ergebnisse: Erwerb neuer Informationen vor Ort über: Konya, Stadt – UNESCO-Ziel, türkische Gastronomiekultur, </a:t>
            </a:r>
            <a:r>
              <a:rPr lang="de-DE" sz="1800" dirty="0" err="1">
                <a:effectLst/>
                <a:latin typeface="Times New Roman" panose="02020603050405020304" pitchFamily="18" charset="0"/>
                <a:ea typeface="Calibri" panose="020F0502020204030204" pitchFamily="34" charset="0"/>
              </a:rPr>
              <a:t>Mevlanas</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Sufit</a:t>
            </a:r>
            <a:r>
              <a:rPr lang="de-DE" sz="1800" dirty="0">
                <a:effectLst/>
                <a:latin typeface="Times New Roman" panose="02020603050405020304" pitchFamily="18" charset="0"/>
                <a:ea typeface="Calibri" panose="020F0502020204030204" pitchFamily="34" charset="0"/>
              </a:rPr>
              <a:t>-Theorie.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1488588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153746"/>
            <a:ext cx="6694169" cy="566822"/>
          </a:xfrm>
          <a:prstGeom prst="rect">
            <a:avLst/>
          </a:prstGeom>
        </p:spPr>
        <p:txBody>
          <a:bodyPr vert="horz" wrap="square" lIns="0" tIns="12700" rIns="0" bIns="0" rtlCol="0">
            <a:spAutoFit/>
          </a:bodyPr>
          <a:lstStyle/>
          <a:p>
            <a:pPr marL="12700">
              <a:lnSpc>
                <a:spcPct val="100000"/>
              </a:lnSpc>
              <a:spcBef>
                <a:spcPts val="100"/>
              </a:spcBef>
            </a:pPr>
            <a:r>
              <a:rPr sz="3600" dirty="0" err="1">
                <a:solidFill>
                  <a:schemeClr val="bg1"/>
                </a:solidFill>
              </a:rPr>
              <a:t>Ziua</a:t>
            </a:r>
            <a:r>
              <a:rPr sz="3600" spc="-75" dirty="0">
                <a:solidFill>
                  <a:schemeClr val="bg1"/>
                </a:solidFill>
              </a:rPr>
              <a:t> </a:t>
            </a:r>
            <a:r>
              <a:rPr lang="ro-RO" sz="3600" spc="-75" dirty="0">
                <a:solidFill>
                  <a:schemeClr val="bg1"/>
                </a:solidFill>
              </a:rPr>
              <a:t>a patra</a:t>
            </a:r>
            <a:endParaRPr sz="3600" dirty="0">
              <a:solidFill>
                <a:schemeClr val="bg1"/>
              </a:solidFill>
            </a:endParaRPr>
          </a:p>
        </p:txBody>
      </p:sp>
      <p:sp>
        <p:nvSpPr>
          <p:cNvPr id="3" name="object 3"/>
          <p:cNvSpPr/>
          <p:nvPr/>
        </p:nvSpPr>
        <p:spPr>
          <a:xfrm>
            <a:off x="609600" y="1266444"/>
            <a:ext cx="5029200" cy="4572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77000" y="1266444"/>
            <a:ext cx="5105401" cy="4572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object 2"/>
          <p:cNvSpPr/>
          <p:nvPr/>
        </p:nvSpPr>
        <p:spPr>
          <a:xfrm>
            <a:off x="604345" y="1524000"/>
            <a:ext cx="5105400" cy="443331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70647" y="1306067"/>
            <a:ext cx="5017008" cy="443331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object 2"/>
          <p:cNvSpPr/>
          <p:nvPr/>
        </p:nvSpPr>
        <p:spPr>
          <a:xfrm>
            <a:off x="609600" y="1266444"/>
            <a:ext cx="5181600" cy="47823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00802" y="1266444"/>
            <a:ext cx="5333998" cy="478231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228600"/>
            <a:ext cx="8382000" cy="566822"/>
          </a:xfrm>
          <a:prstGeom prst="rect">
            <a:avLst/>
          </a:prstGeom>
        </p:spPr>
        <p:txBody>
          <a:bodyPr vert="horz" wrap="square" lIns="0" tIns="12700" rIns="0" bIns="0" rtlCol="0">
            <a:spAutoFit/>
          </a:bodyPr>
          <a:lstStyle/>
          <a:p>
            <a:pPr marL="12700">
              <a:lnSpc>
                <a:spcPct val="100000"/>
              </a:lnSpc>
              <a:spcBef>
                <a:spcPts val="100"/>
              </a:spcBef>
            </a:pPr>
            <a:r>
              <a:rPr sz="3600" dirty="0" err="1"/>
              <a:t>Ziua</a:t>
            </a:r>
            <a:r>
              <a:rPr sz="3600" spc="-90" dirty="0"/>
              <a:t> </a:t>
            </a:r>
            <a:r>
              <a:rPr lang="ro-RO" sz="3600" spc="-5" dirty="0"/>
              <a:t>a cincea </a:t>
            </a:r>
            <a:endParaRPr sz="3600" spc="-5" dirty="0"/>
          </a:p>
        </p:txBody>
      </p:sp>
      <p:sp>
        <p:nvSpPr>
          <p:cNvPr id="3" name="object 3"/>
          <p:cNvSpPr txBox="1"/>
          <p:nvPr/>
        </p:nvSpPr>
        <p:spPr>
          <a:xfrm>
            <a:off x="762000" y="1143000"/>
            <a:ext cx="10287000" cy="4373633"/>
          </a:xfrm>
          <a:prstGeom prst="rect">
            <a:avLst/>
          </a:prstGeom>
        </p:spPr>
        <p:txBody>
          <a:bodyPr vert="horz" wrap="square" lIns="0" tIns="13335" rIns="0" bIns="0" rtlCol="0">
            <a:spAutoFit/>
          </a:bodyPr>
          <a:lstStyle/>
          <a:p>
            <a:pPr marL="179388" algn="just">
              <a:lnSpc>
                <a:spcPct val="100000"/>
              </a:lnSpc>
              <a:spcBef>
                <a:spcPts val="105"/>
              </a:spcBef>
            </a:pPr>
            <a:endParaRPr lang="ro-RO" sz="2000" dirty="0">
              <a:solidFill>
                <a:srgbClr val="FFFFFF"/>
              </a:solidFill>
              <a:latin typeface="Times New Roman" panose="02020603050405020304" pitchFamily="18" charset="0"/>
              <a:cs typeface="Times New Roman" panose="02020603050405020304" pitchFamily="18" charset="0"/>
            </a:endParaRPr>
          </a:p>
          <a:p>
            <a:pPr marL="179388" algn="just">
              <a:lnSpc>
                <a:spcPct val="100000"/>
              </a:lnSpc>
              <a:spcBef>
                <a:spcPts val="105"/>
              </a:spcBef>
            </a:pPr>
            <a:r>
              <a:rPr sz="2000" dirty="0" err="1">
                <a:solidFill>
                  <a:srgbClr val="FFFFFF"/>
                </a:solidFill>
                <a:latin typeface="Times New Roman" panose="02020603050405020304" pitchFamily="18" charset="0"/>
                <a:cs typeface="Times New Roman" panose="02020603050405020304" pitchFamily="18" charset="0"/>
              </a:rPr>
              <a:t>Activitate</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 documentare </a:t>
            </a:r>
            <a:r>
              <a:rPr sz="2000" dirty="0">
                <a:solidFill>
                  <a:srgbClr val="FFFFFF"/>
                </a:solidFill>
                <a:latin typeface="Times New Roman" panose="02020603050405020304" pitchFamily="18" charset="0"/>
                <a:cs typeface="Times New Roman" panose="02020603050405020304" pitchFamily="18" charset="0"/>
              </a:rPr>
              <a:t>în Cappadocia, </a:t>
            </a:r>
            <a:r>
              <a:rPr sz="2000" dirty="0" err="1">
                <a:solidFill>
                  <a:srgbClr val="FFFFFF"/>
                </a:solidFill>
                <a:latin typeface="Times New Roman" panose="02020603050405020304" pitchFamily="18" charset="0"/>
                <a:cs typeface="Times New Roman" panose="02020603050405020304" pitchFamily="18" charset="0"/>
              </a:rPr>
              <a:t>temele</a:t>
            </a:r>
            <a:r>
              <a:rPr sz="2000" dirty="0">
                <a:solidFill>
                  <a:srgbClr val="FFFFFF"/>
                </a:solidFill>
                <a:latin typeface="Times New Roman" panose="02020603050405020304" pitchFamily="18" charset="0"/>
                <a:cs typeface="Times New Roman" panose="02020603050405020304" pitchFamily="18" charset="0"/>
              </a:rPr>
              <a:t> </a:t>
            </a:r>
            <a:r>
              <a:rPr lang="ro-RO" sz="2000" dirty="0">
                <a:solidFill>
                  <a:srgbClr val="FFFFFF"/>
                </a:solidFill>
                <a:latin typeface="Times New Roman" panose="02020603050405020304" pitchFamily="18" charset="0"/>
                <a:cs typeface="Times New Roman" panose="02020603050405020304" pitchFamily="18" charset="0"/>
              </a:rPr>
              <a:t>“</a:t>
            </a:r>
            <a:r>
              <a:rPr sz="2000" spc="-95" dirty="0" err="1">
                <a:solidFill>
                  <a:srgbClr val="FFFFFF"/>
                </a:solidFill>
                <a:latin typeface="Times New Roman" panose="02020603050405020304" pitchFamily="18" charset="0"/>
                <a:cs typeface="Times New Roman" panose="02020603050405020304" pitchFamily="18" charset="0"/>
              </a:rPr>
              <a:t>Meșteșuguri</a:t>
            </a:r>
            <a:r>
              <a:rPr sz="2000" spc="-95" dirty="0">
                <a:solidFill>
                  <a:srgbClr val="FFFFFF"/>
                </a:solidFill>
                <a:latin typeface="Times New Roman" panose="02020603050405020304" pitchFamily="18" charset="0"/>
                <a:cs typeface="Times New Roman" panose="02020603050405020304" pitchFamily="18" charset="0"/>
              </a:rPr>
              <a:t> </a:t>
            </a:r>
            <a:r>
              <a:rPr sz="2000" spc="-70" dirty="0">
                <a:solidFill>
                  <a:srgbClr val="FFFFFF"/>
                </a:solidFill>
                <a:latin typeface="Times New Roman" panose="02020603050405020304" pitchFamily="18" charset="0"/>
                <a:cs typeface="Times New Roman" panose="02020603050405020304" pitchFamily="18" charset="0"/>
              </a:rPr>
              <a:t>tradiționale </a:t>
            </a:r>
            <a:r>
              <a:rPr sz="2000" spc="-5" dirty="0" err="1">
                <a:solidFill>
                  <a:srgbClr val="FFFFFF"/>
                </a:solidFill>
                <a:latin typeface="Times New Roman" panose="02020603050405020304" pitchFamily="18" charset="0"/>
                <a:cs typeface="Times New Roman" panose="02020603050405020304" pitchFamily="18" charset="0"/>
              </a:rPr>
              <a:t>în</a:t>
            </a:r>
            <a:r>
              <a:rPr sz="2000" spc="-5" dirty="0">
                <a:solidFill>
                  <a:srgbClr val="FFFFFF"/>
                </a:solidFill>
                <a:latin typeface="Times New Roman" panose="02020603050405020304" pitchFamily="18" charset="0"/>
                <a:cs typeface="Times New Roman" panose="02020603050405020304" pitchFamily="18" charset="0"/>
              </a:rPr>
              <a:t> </a:t>
            </a:r>
            <a:r>
              <a:rPr sz="2000" spc="-25" dirty="0" err="1">
                <a:solidFill>
                  <a:srgbClr val="FFFFFF"/>
                </a:solidFill>
                <a:latin typeface="Times New Roman" panose="02020603050405020304" pitchFamily="18" charset="0"/>
                <a:cs typeface="Times New Roman" panose="02020603050405020304" pitchFamily="18" charset="0"/>
              </a:rPr>
              <a:t>Turcia</a:t>
            </a:r>
            <a:r>
              <a:rPr lang="ro-RO" sz="2000" spc="-25" dirty="0">
                <a:solidFill>
                  <a:srgbClr val="FFFFFF"/>
                </a:solidFill>
                <a:latin typeface="Times New Roman" panose="02020603050405020304" pitchFamily="18" charset="0"/>
                <a:cs typeface="Times New Roman" panose="02020603050405020304" pitchFamily="18" charset="0"/>
              </a:rPr>
              <a:t>”</a:t>
            </a:r>
            <a:r>
              <a:rPr sz="2000" spc="-2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(olăritul, </a:t>
            </a:r>
            <a:r>
              <a:rPr sz="2000" spc="-5" dirty="0">
                <a:solidFill>
                  <a:srgbClr val="FFFFFF"/>
                </a:solidFill>
                <a:latin typeface="Times New Roman" panose="02020603050405020304" pitchFamily="18" charset="0"/>
                <a:cs typeface="Times New Roman" panose="02020603050405020304" pitchFamily="18" charset="0"/>
              </a:rPr>
              <a:t>Avanos)</a:t>
            </a:r>
            <a:r>
              <a:rPr lang="ro-RO" sz="2000" spc="-5" dirty="0">
                <a:solidFill>
                  <a:srgbClr val="FFFFFF"/>
                </a:solidFill>
                <a:latin typeface="Times New Roman" panose="02020603050405020304" pitchFamily="18" charset="0"/>
                <a:cs typeface="Times New Roman" panose="02020603050405020304" pitchFamily="18" charset="0"/>
              </a:rPr>
              <a:t> și “Destinații </a:t>
            </a:r>
            <a:r>
              <a:rPr sz="2000" dirty="0">
                <a:solidFill>
                  <a:srgbClr val="FFFFFF"/>
                </a:solidFill>
                <a:latin typeface="Times New Roman" panose="02020603050405020304" pitchFamily="18" charset="0"/>
                <a:cs typeface="Times New Roman" panose="02020603050405020304" pitchFamily="18" charset="0"/>
              </a:rPr>
              <a:t>UNESCO </a:t>
            </a:r>
            <a:r>
              <a:rPr lang="ro-RO" sz="2000" dirty="0">
                <a:solidFill>
                  <a:srgbClr val="FFFFFF"/>
                </a:solidFill>
                <a:latin typeface="Times New Roman" panose="02020603050405020304" pitchFamily="18" charset="0"/>
                <a:cs typeface="Times New Roman" panose="02020603050405020304" pitchFamily="18" charset="0"/>
              </a:rPr>
              <a:t>în țara </a:t>
            </a:r>
            <a:r>
              <a:rPr sz="2000" spc="-10" dirty="0" err="1">
                <a:solidFill>
                  <a:srgbClr val="FFFFFF"/>
                </a:solidFill>
                <a:latin typeface="Times New Roman" panose="02020603050405020304" pitchFamily="18" charset="0"/>
                <a:cs typeface="Times New Roman" panose="02020603050405020304" pitchFamily="18" charset="0"/>
              </a:rPr>
              <a:t>gazdă</a:t>
            </a:r>
            <a:r>
              <a:rPr lang="ro-RO" sz="2000" spc="-10" dirty="0">
                <a:solidFill>
                  <a:srgbClr val="FFFFFF"/>
                </a:solidFill>
                <a:latin typeface="Times New Roman" panose="02020603050405020304" pitchFamily="18" charset="0"/>
                <a:cs typeface="Times New Roman" panose="02020603050405020304" pitchFamily="18" charset="0"/>
              </a:rPr>
              <a:t>”</a:t>
            </a:r>
            <a:r>
              <a:rPr sz="2000" spc="-10"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S-a urmat traseul </a:t>
            </a:r>
            <a:r>
              <a:rPr sz="2000" spc="-15" dirty="0">
                <a:solidFill>
                  <a:srgbClr val="FFFFFF"/>
                </a:solidFill>
                <a:latin typeface="Times New Roman" panose="02020603050405020304" pitchFamily="18" charset="0"/>
                <a:cs typeface="Times New Roman" panose="02020603050405020304" pitchFamily="18" charset="0"/>
              </a:rPr>
              <a:t>Șereflokochisar, </a:t>
            </a:r>
            <a:r>
              <a:rPr sz="2000" spc="-20" dirty="0">
                <a:solidFill>
                  <a:srgbClr val="FFFFFF"/>
                </a:solidFill>
                <a:latin typeface="Times New Roman" panose="02020603050405020304" pitchFamily="18" charset="0"/>
                <a:cs typeface="Times New Roman" panose="02020603050405020304" pitchFamily="18" charset="0"/>
              </a:rPr>
              <a:t>Aksaray, </a:t>
            </a:r>
            <a:r>
              <a:rPr sz="2000" dirty="0">
                <a:solidFill>
                  <a:srgbClr val="FFFFFF"/>
                </a:solidFill>
                <a:latin typeface="Times New Roman" panose="02020603050405020304" pitchFamily="18" charset="0"/>
                <a:cs typeface="Times New Roman" panose="02020603050405020304" pitchFamily="18" charset="0"/>
              </a:rPr>
              <a:t>Cappadocia; </a:t>
            </a:r>
            <a:r>
              <a:rPr sz="2000" spc="-5" dirty="0">
                <a:solidFill>
                  <a:srgbClr val="FFFFFF"/>
                </a:solidFill>
                <a:latin typeface="Times New Roman" panose="02020603050405020304" pitchFamily="18" charset="0"/>
                <a:cs typeface="Times New Roman" panose="02020603050405020304" pitchFamily="18" charset="0"/>
              </a:rPr>
              <a:t>pe parcurs au fost oferite </a:t>
            </a:r>
            <a:r>
              <a:rPr sz="2000" spc="-100" dirty="0">
                <a:solidFill>
                  <a:srgbClr val="FFFFFF"/>
                </a:solidFill>
                <a:latin typeface="Times New Roman" panose="02020603050405020304" pitchFamily="18" charset="0"/>
                <a:cs typeface="Times New Roman" panose="02020603050405020304" pitchFamily="18" charset="0"/>
              </a:rPr>
              <a:t>informații  </a:t>
            </a:r>
            <a:r>
              <a:rPr sz="2000" spc="-5" dirty="0">
                <a:solidFill>
                  <a:srgbClr val="FFFFFF"/>
                </a:solidFill>
                <a:latin typeface="Times New Roman" panose="02020603050405020304" pitchFamily="18" charset="0"/>
                <a:cs typeface="Times New Roman" panose="02020603050405020304" pitchFamily="18" charset="0"/>
              </a:rPr>
              <a:t>referitoare </a:t>
            </a:r>
            <a:r>
              <a:rPr sz="2000" spc="5" dirty="0">
                <a:solidFill>
                  <a:srgbClr val="FFFFFF"/>
                </a:solidFill>
                <a:latin typeface="Times New Roman" panose="02020603050405020304" pitchFamily="18" charset="0"/>
                <a:cs typeface="Times New Roman" panose="02020603050405020304" pitchFamily="18" charset="0"/>
              </a:rPr>
              <a:t>la </a:t>
            </a:r>
            <a:r>
              <a:rPr sz="2000" spc="-85" dirty="0">
                <a:solidFill>
                  <a:srgbClr val="FFFFFF"/>
                </a:solidFill>
                <a:latin typeface="Times New Roman" panose="02020603050405020304" pitchFamily="18" charset="0"/>
                <a:cs typeface="Times New Roman" panose="02020603050405020304" pitchFamily="18" charset="0"/>
              </a:rPr>
              <a:t>destinație, </a:t>
            </a:r>
            <a:r>
              <a:rPr sz="2000" dirty="0">
                <a:solidFill>
                  <a:srgbClr val="FFFFFF"/>
                </a:solidFill>
                <a:latin typeface="Times New Roman" panose="02020603050405020304" pitchFamily="18" charset="0"/>
                <a:cs typeface="Times New Roman" panose="02020603050405020304" pitchFamily="18" charset="0"/>
              </a:rPr>
              <a:t>scopul călătoriei, </a:t>
            </a:r>
            <a:r>
              <a:rPr sz="2000" spc="-95" dirty="0">
                <a:solidFill>
                  <a:srgbClr val="FFFFFF"/>
                </a:solidFill>
                <a:latin typeface="Times New Roman" panose="02020603050405020304" pitchFamily="18" charset="0"/>
                <a:cs typeface="Times New Roman" panose="02020603050405020304" pitchFamily="18" charset="0"/>
              </a:rPr>
              <a:t>importanța </a:t>
            </a:r>
            <a:r>
              <a:rPr sz="2000" spc="-5" dirty="0">
                <a:solidFill>
                  <a:srgbClr val="FFFFFF"/>
                </a:solidFill>
                <a:latin typeface="Times New Roman" panose="02020603050405020304" pitchFamily="18" charset="0"/>
                <a:cs typeface="Times New Roman" panose="02020603050405020304" pitchFamily="18" charset="0"/>
              </a:rPr>
              <a:t>deplasării. </a:t>
            </a:r>
            <a:r>
              <a:rPr sz="2000" spc="5" dirty="0">
                <a:solidFill>
                  <a:srgbClr val="FFFFFF"/>
                </a:solidFill>
                <a:latin typeface="Times New Roman" panose="02020603050405020304" pitchFamily="18" charset="0"/>
                <a:cs typeface="Times New Roman" panose="02020603050405020304" pitchFamily="18" charset="0"/>
              </a:rPr>
              <a:t>S-au </a:t>
            </a:r>
            <a:r>
              <a:rPr sz="2000" dirty="0" err="1">
                <a:solidFill>
                  <a:srgbClr val="FFFFFF"/>
                </a:solidFill>
                <a:latin typeface="Times New Roman" panose="02020603050405020304" pitchFamily="18" charset="0"/>
                <a:cs typeface="Times New Roman" panose="02020603050405020304" pitchFamily="18" charset="0"/>
              </a:rPr>
              <a:t>vizitat</a:t>
            </a:r>
            <a:r>
              <a:rPr lang="ro-RO" sz="2000" dirty="0">
                <a:solidFill>
                  <a:srgbClr val="FFFFFF"/>
                </a:solidFill>
                <a:latin typeface="Times New Roman" panose="02020603050405020304" pitchFamily="18" charset="0"/>
                <a:cs typeface="Times New Roman" panose="02020603050405020304" pitchFamily="18" charset="0"/>
              </a:rPr>
              <a:t> localitățile</a:t>
            </a:r>
            <a:r>
              <a:rPr sz="2000" spc="-8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Ürgüp, Avanos, Gőreme, toate  </a:t>
            </a:r>
            <a:r>
              <a:rPr sz="2000" spc="-90" dirty="0">
                <a:solidFill>
                  <a:srgbClr val="FFFFFF"/>
                </a:solidFill>
                <a:latin typeface="Times New Roman" panose="02020603050405020304" pitchFamily="18" charset="0"/>
                <a:cs typeface="Times New Roman" panose="02020603050405020304" pitchFamily="18" charset="0"/>
              </a:rPr>
              <a:t>aparținând </a:t>
            </a:r>
            <a:r>
              <a:rPr sz="2000" spc="-5" dirty="0">
                <a:solidFill>
                  <a:srgbClr val="FFFFFF"/>
                </a:solidFill>
                <a:latin typeface="Times New Roman" panose="02020603050405020304" pitchFamily="18" charset="0"/>
                <a:cs typeface="Times New Roman" panose="02020603050405020304" pitchFamily="18" charset="0"/>
              </a:rPr>
              <a:t>regiunii </a:t>
            </a:r>
            <a:r>
              <a:rPr sz="2000" spc="-65" dirty="0" err="1">
                <a:solidFill>
                  <a:srgbClr val="FFFFFF"/>
                </a:solidFill>
                <a:latin typeface="Times New Roman" panose="02020603050405020304" pitchFamily="18" charset="0"/>
                <a:cs typeface="Times New Roman" panose="02020603050405020304" pitchFamily="18" charset="0"/>
              </a:rPr>
              <a:t>Nevșehir</a:t>
            </a:r>
            <a:r>
              <a:rPr sz="2000" spc="-65" dirty="0">
                <a:solidFill>
                  <a:srgbClr val="FFFFFF"/>
                </a:solidFill>
                <a:latin typeface="Times New Roman" panose="02020603050405020304" pitchFamily="18" charset="0"/>
                <a:cs typeface="Times New Roman" panose="02020603050405020304" pitchFamily="18" charset="0"/>
              </a:rPr>
              <a:t>.</a:t>
            </a:r>
            <a:endParaRPr lang="ro-RO" sz="2000" spc="-65" dirty="0">
              <a:solidFill>
                <a:srgbClr val="FFFFFF"/>
              </a:solidFill>
              <a:latin typeface="Times New Roman" panose="02020603050405020304" pitchFamily="18" charset="0"/>
              <a:cs typeface="Times New Roman" panose="02020603050405020304" pitchFamily="18" charset="0"/>
            </a:endParaRPr>
          </a:p>
          <a:p>
            <a:pPr marL="179388">
              <a:lnSpc>
                <a:spcPct val="100000"/>
              </a:lnSpc>
              <a:spcBef>
                <a:spcPts val="105"/>
              </a:spcBef>
            </a:pPr>
            <a:endParaRPr lang="ro-RO" sz="2000" spc="-65" dirty="0">
              <a:solidFill>
                <a:srgbClr val="FFFFFF"/>
              </a:solidFill>
              <a:latin typeface="Times New Roman" panose="02020603050405020304" pitchFamily="18" charset="0"/>
              <a:cs typeface="Times New Roman" panose="02020603050405020304" pitchFamily="18" charset="0"/>
            </a:endParaRPr>
          </a:p>
          <a:p>
            <a:pPr marL="179388" algn="just">
              <a:lnSpc>
                <a:spcPct val="100000"/>
              </a:lnSpc>
              <a:spcBef>
                <a:spcPts val="105"/>
              </a:spcBef>
            </a:pPr>
            <a:r>
              <a:rPr sz="2000" dirty="0">
                <a:solidFill>
                  <a:srgbClr val="FFFFFF"/>
                </a:solidFill>
                <a:latin typeface="Times New Roman" panose="02020603050405020304" pitchFamily="18" charset="0"/>
                <a:cs typeface="Times New Roman" panose="02020603050405020304" pitchFamily="18" charset="0"/>
              </a:rPr>
              <a:t>S-a </a:t>
            </a:r>
            <a:r>
              <a:rPr sz="2000" spc="-5" dirty="0" err="1">
                <a:solidFill>
                  <a:srgbClr val="FFFFFF"/>
                </a:solidFill>
                <a:latin typeface="Times New Roman" panose="02020603050405020304" pitchFamily="18" charset="0"/>
                <a:cs typeface="Times New Roman" panose="02020603050405020304" pitchFamily="18" charset="0"/>
              </a:rPr>
              <a:t>discutat</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despre</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însemnătatea</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acestora</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pentru</a:t>
            </a:r>
            <a:r>
              <a:rPr sz="2000" spc="-5"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cultura</a:t>
            </a:r>
            <a:r>
              <a:rPr sz="2000"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spirituală</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t>
            </a:r>
            <a:r>
              <a:rPr sz="2000" spc="-5" dirty="0" err="1">
                <a:solidFill>
                  <a:srgbClr val="FFFFFF"/>
                </a:solidFill>
                <a:latin typeface="Times New Roman" panose="02020603050405020304" pitchFamily="18" charset="0"/>
                <a:cs typeface="Times New Roman" panose="02020603050405020304" pitchFamily="18" charset="0"/>
              </a:rPr>
              <a:t>religie</a:t>
            </a:r>
            <a:r>
              <a:rPr sz="2000" spc="-5" dirty="0">
                <a:solidFill>
                  <a:srgbClr val="FFFFFF"/>
                </a:solidFill>
                <a:latin typeface="Times New Roman" panose="02020603050405020304" pitchFamily="18" charset="0"/>
                <a:cs typeface="Times New Roman" panose="02020603050405020304" pitchFamily="18" charset="0"/>
              </a:rPr>
              <a:t>, </a:t>
            </a:r>
            <a:r>
              <a:rPr sz="2000" spc="-125" dirty="0" err="1">
                <a:solidFill>
                  <a:srgbClr val="FFFFFF"/>
                </a:solidFill>
                <a:latin typeface="Times New Roman" panose="02020603050405020304" pitchFamily="18" charset="0"/>
                <a:cs typeface="Times New Roman" panose="02020603050405020304" pitchFamily="18" charset="0"/>
              </a:rPr>
              <a:t>meșteșuguri</a:t>
            </a:r>
            <a:r>
              <a:rPr sz="2000" spc="-12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s-au </a:t>
            </a:r>
            <a:r>
              <a:rPr sz="2000" spc="-5" dirty="0" err="1">
                <a:solidFill>
                  <a:srgbClr val="FFFFFF"/>
                </a:solidFill>
                <a:latin typeface="Times New Roman" panose="02020603050405020304" pitchFamily="18" charset="0"/>
                <a:cs typeface="Times New Roman" panose="02020603050405020304" pitchFamily="18" charset="0"/>
              </a:rPr>
              <a:t>adus</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în</a:t>
            </a:r>
            <a:r>
              <a:rPr sz="2000" spc="-5" dirty="0">
                <a:solidFill>
                  <a:srgbClr val="FFFFFF"/>
                </a:solidFill>
                <a:latin typeface="Times New Roman" panose="02020603050405020304" pitchFamily="18" charset="0"/>
                <a:cs typeface="Times New Roman" panose="02020603050405020304" pitchFamily="18" charset="0"/>
              </a:rPr>
              <a:t> </a:t>
            </a:r>
            <a:r>
              <a:rPr sz="2000" spc="-110" dirty="0" err="1">
                <a:solidFill>
                  <a:srgbClr val="FFFFFF"/>
                </a:solidFill>
                <a:latin typeface="Times New Roman" panose="02020603050405020304" pitchFamily="18" charset="0"/>
                <a:cs typeface="Times New Roman" panose="02020603050405020304" pitchFamily="18" charset="0"/>
              </a:rPr>
              <a:t>discuție</a:t>
            </a:r>
            <a:r>
              <a:rPr sz="2000" spc="-11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aspecte</a:t>
            </a:r>
            <a:r>
              <a:rPr sz="2000" spc="-5"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specifice</a:t>
            </a:r>
            <a:r>
              <a:rPr sz="200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primelor</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etape</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în</a:t>
            </a:r>
            <a:r>
              <a:rPr sz="2000" spc="-5" dirty="0">
                <a:solidFill>
                  <a:srgbClr val="FFFFFF"/>
                </a:solidFill>
                <a:latin typeface="Times New Roman" panose="02020603050405020304" pitchFamily="18" charset="0"/>
                <a:cs typeface="Times New Roman" panose="02020603050405020304" pitchFamily="18" charset="0"/>
              </a:rPr>
              <a:t> </a:t>
            </a:r>
            <a:r>
              <a:rPr sz="2000" spc="-125" dirty="0" err="1">
                <a:solidFill>
                  <a:srgbClr val="FFFFFF"/>
                </a:solidFill>
                <a:latin typeface="Times New Roman" panose="02020603050405020304" pitchFamily="18" charset="0"/>
                <a:cs typeface="Times New Roman" panose="02020603050405020304" pitchFamily="18" charset="0"/>
              </a:rPr>
              <a:t>evoluția</a:t>
            </a:r>
            <a:r>
              <a:rPr sz="2000" spc="-125" dirty="0">
                <a:solidFill>
                  <a:srgbClr val="FFFFFF"/>
                </a:solidFill>
                <a:latin typeface="Times New Roman" panose="02020603050405020304" pitchFamily="18" charset="0"/>
                <a:cs typeface="Times New Roman" panose="02020603050405020304" pitchFamily="18" charset="0"/>
              </a:rPr>
              <a:t> </a:t>
            </a:r>
            <a:r>
              <a:rPr sz="2000" spc="-270" dirty="0" err="1">
                <a:solidFill>
                  <a:srgbClr val="FFFFFF"/>
                </a:solidFill>
                <a:latin typeface="Times New Roman" panose="02020603050405020304" pitchFamily="18" charset="0"/>
                <a:cs typeface="Times New Roman" panose="02020603050405020304" pitchFamily="18" charset="0"/>
              </a:rPr>
              <a:t>și</a:t>
            </a:r>
            <a:r>
              <a:rPr sz="2000" spc="-27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dezvoltarea</a:t>
            </a:r>
            <a:r>
              <a:rPr sz="2000" spc="-5"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omului</a:t>
            </a:r>
            <a:r>
              <a:rPr sz="2000"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epoca</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 </a:t>
            </a:r>
            <a:r>
              <a:rPr sz="2000" spc="-5" dirty="0" err="1">
                <a:solidFill>
                  <a:srgbClr val="FFFFFF"/>
                </a:solidFill>
                <a:latin typeface="Times New Roman" panose="02020603050405020304" pitchFamily="18" charset="0"/>
                <a:cs typeface="Times New Roman" panose="02020603050405020304" pitchFamily="18" charset="0"/>
              </a:rPr>
              <a:t>piatră</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epoca</a:t>
            </a:r>
            <a:r>
              <a:rPr sz="2000" spc="-5" dirty="0">
                <a:solidFill>
                  <a:srgbClr val="FFFFFF"/>
                </a:solidFill>
                <a:latin typeface="Times New Roman" panose="02020603050405020304" pitchFamily="18" charset="0"/>
                <a:cs typeface="Times New Roman" panose="02020603050405020304" pitchFamily="18" charset="0"/>
              </a:rPr>
              <a:t> </a:t>
            </a:r>
            <a:r>
              <a:rPr sz="2000" spc="-75" dirty="0" err="1">
                <a:solidFill>
                  <a:srgbClr val="FFFFFF"/>
                </a:solidFill>
                <a:latin typeface="Times New Roman" panose="02020603050405020304" pitchFamily="18" charset="0"/>
                <a:cs typeface="Times New Roman" panose="02020603050405020304" pitchFamily="18" charset="0"/>
              </a:rPr>
              <a:t>fierului</a:t>
            </a:r>
            <a:r>
              <a:rPr sz="2000" spc="-7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s-a </a:t>
            </a:r>
            <a:r>
              <a:rPr sz="2000" spc="-5" dirty="0" err="1">
                <a:solidFill>
                  <a:srgbClr val="FFFFFF"/>
                </a:solidFill>
                <a:latin typeface="Times New Roman" panose="02020603050405020304" pitchFamily="18" charset="0"/>
                <a:cs typeface="Times New Roman" panose="02020603050405020304" pitchFamily="18" charset="0"/>
              </a:rPr>
              <a:t>ajuns</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la </a:t>
            </a:r>
            <a:r>
              <a:rPr sz="2000" dirty="0" err="1">
                <a:solidFill>
                  <a:srgbClr val="FFFFFF"/>
                </a:solidFill>
                <a:latin typeface="Times New Roman" panose="02020603050405020304" pitchFamily="18" charset="0"/>
                <a:cs typeface="Times New Roman" panose="02020603050405020304" pitchFamily="18" charset="0"/>
              </a:rPr>
              <a:t>concluzia</a:t>
            </a:r>
            <a:r>
              <a:rPr sz="2000"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că</a:t>
            </a:r>
            <a:r>
              <a:rPr sz="2000"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regiunea</a:t>
            </a:r>
            <a:r>
              <a:rPr sz="2000" dirty="0">
                <a:solidFill>
                  <a:srgbClr val="FFFFFF"/>
                </a:solidFill>
                <a:latin typeface="Times New Roman" panose="02020603050405020304" pitchFamily="18" charset="0"/>
                <a:cs typeface="Times New Roman" panose="02020603050405020304" pitchFamily="18" charset="0"/>
              </a:rPr>
              <a:t> </a:t>
            </a:r>
            <a:r>
              <a:rPr sz="2000" spc="-60" dirty="0" err="1">
                <a:solidFill>
                  <a:srgbClr val="FFFFFF"/>
                </a:solidFill>
                <a:latin typeface="Times New Roman" panose="02020603050405020304" pitchFamily="18" charset="0"/>
                <a:cs typeface="Times New Roman" panose="02020603050405020304" pitchFamily="18" charset="0"/>
              </a:rPr>
              <a:t>Nevșehir</a:t>
            </a:r>
            <a:r>
              <a:rPr sz="2000" spc="-6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este</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o </a:t>
            </a:r>
            <a:r>
              <a:rPr sz="2000" spc="-5" dirty="0" err="1">
                <a:solidFill>
                  <a:srgbClr val="FFFFFF"/>
                </a:solidFill>
                <a:latin typeface="Times New Roman" panose="02020603050405020304" pitchFamily="18" charset="0"/>
                <a:cs typeface="Times New Roman" panose="02020603050405020304" pitchFamily="18" charset="0"/>
              </a:rPr>
              <a:t>excelentă</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păstrătoare</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 </a:t>
            </a:r>
            <a:r>
              <a:rPr sz="2000" spc="-65" dirty="0" err="1">
                <a:solidFill>
                  <a:srgbClr val="FFFFFF"/>
                </a:solidFill>
                <a:latin typeface="Times New Roman" panose="02020603050405020304" pitchFamily="18" charset="0"/>
                <a:cs typeface="Times New Roman" panose="02020603050405020304" pitchFamily="18" charset="0"/>
              </a:rPr>
              <a:t>spiritualității</a:t>
            </a:r>
            <a:r>
              <a:rPr sz="2000" spc="85"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mondiale</a:t>
            </a:r>
            <a:r>
              <a:rPr sz="2000" dirty="0">
                <a:solidFill>
                  <a:srgbClr val="FFFFFF"/>
                </a:solidFill>
                <a:latin typeface="Times New Roman" panose="02020603050405020304" pitchFamily="18" charset="0"/>
                <a:cs typeface="Times New Roman" panose="02020603050405020304" pitchFamily="18" charset="0"/>
              </a:rPr>
              <a:t>.</a:t>
            </a:r>
            <a:endParaRPr lang="ro-RO" sz="2000" dirty="0">
              <a:solidFill>
                <a:srgbClr val="FFFFFF"/>
              </a:solidFill>
              <a:latin typeface="Times New Roman" panose="02020603050405020304" pitchFamily="18" charset="0"/>
              <a:cs typeface="Times New Roman" panose="02020603050405020304" pitchFamily="18" charset="0"/>
            </a:endParaRPr>
          </a:p>
          <a:p>
            <a:pPr marL="179388" algn="just">
              <a:lnSpc>
                <a:spcPct val="100000"/>
              </a:lnSpc>
              <a:spcBef>
                <a:spcPts val="105"/>
              </a:spcBef>
            </a:pPr>
            <a:endParaRPr sz="2000" dirty="0">
              <a:solidFill>
                <a:srgbClr val="FFFFFF"/>
              </a:solidFill>
              <a:latin typeface="Times New Roman" panose="02020603050405020304" pitchFamily="18" charset="0"/>
              <a:cs typeface="Times New Roman" panose="02020603050405020304" pitchFamily="18" charset="0"/>
            </a:endParaRPr>
          </a:p>
          <a:p>
            <a:pPr marL="179388" marR="1203325" algn="just">
              <a:spcBef>
                <a:spcPts val="10"/>
              </a:spcBef>
            </a:pPr>
            <a:r>
              <a:rPr sz="2000" dirty="0" err="1">
                <a:solidFill>
                  <a:srgbClr val="FFFFFF"/>
                </a:solidFill>
                <a:latin typeface="Times New Roman" panose="02020603050405020304" pitchFamily="18" charset="0"/>
                <a:cs typeface="Times New Roman" panose="02020603050405020304" pitchFamily="18" charset="0"/>
              </a:rPr>
              <a:t>Rezultate</a:t>
            </a:r>
            <a:r>
              <a:rPr sz="200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dobândirea</a:t>
            </a:r>
            <a:r>
              <a:rPr sz="2000" spc="-5" dirty="0">
                <a:solidFill>
                  <a:srgbClr val="FFFFFF"/>
                </a:solidFill>
                <a:latin typeface="Times New Roman" panose="02020603050405020304" pitchFamily="18" charset="0"/>
                <a:cs typeface="Times New Roman" panose="02020603050405020304" pitchFamily="18" charset="0"/>
              </a:rPr>
              <a:t> de </a:t>
            </a:r>
            <a:r>
              <a:rPr sz="2000" spc="-5" dirty="0" err="1">
                <a:solidFill>
                  <a:srgbClr val="FFFFFF"/>
                </a:solidFill>
                <a:latin typeface="Times New Roman" panose="02020603050405020304" pitchFamily="18" charset="0"/>
                <a:cs typeface="Times New Roman" panose="02020603050405020304" pitchFamily="18" charset="0"/>
              </a:rPr>
              <a:t>noi</a:t>
            </a:r>
            <a:r>
              <a:rPr lang="ro-RO" sz="2000" spc="-5" dirty="0">
                <a:solidFill>
                  <a:srgbClr val="FFFFFF"/>
                </a:solidFill>
                <a:latin typeface="Times New Roman" panose="02020603050405020304" pitchFamily="18" charset="0"/>
                <a:cs typeface="Times New Roman" panose="02020603050405020304" pitchFamily="18" charset="0"/>
              </a:rPr>
              <a:t> informații </a:t>
            </a:r>
            <a:r>
              <a:rPr sz="2000" dirty="0">
                <a:solidFill>
                  <a:srgbClr val="FFFFFF"/>
                </a:solidFill>
                <a:latin typeface="Times New Roman" panose="02020603050405020304" pitchFamily="18" charset="0"/>
                <a:cs typeface="Times New Roman" panose="02020603050405020304" pitchFamily="18" charset="0"/>
              </a:rPr>
              <a:t>la</a:t>
            </a:r>
            <a:r>
              <a:rPr lang="ro-RO" sz="2000" dirty="0">
                <a:solidFill>
                  <a:srgbClr val="FFFFFF"/>
                </a:solidFill>
                <a:latin typeface="Times New Roman" panose="02020603050405020304" pitchFamily="18" charset="0"/>
                <a:cs typeface="Times New Roman" panose="02020603050405020304" pitchFamily="18" charset="0"/>
              </a:rPr>
              <a:t> fața</a:t>
            </a:r>
            <a:r>
              <a:rPr sz="2000" spc="-24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locului</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despre</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obiectivele</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UNESCO</a:t>
            </a:r>
            <a:r>
              <a:rPr lang="ro-RO" sz="2000" dirty="0">
                <a:solidFill>
                  <a:srgbClr val="FFFFFF"/>
                </a:solidFill>
                <a:latin typeface="Times New Roman" panose="02020603050405020304" pitchFamily="18" charset="0"/>
                <a:cs typeface="Times New Roman" panose="02020603050405020304" pitchFamily="18" charset="0"/>
              </a:rPr>
              <a:t>  menționate, cultură  </a:t>
            </a:r>
            <a:r>
              <a:rPr sz="2000" dirty="0" err="1">
                <a:solidFill>
                  <a:srgbClr val="FFFFFF"/>
                </a:solidFill>
                <a:latin typeface="Times New Roman" panose="02020603050405020304" pitchFamily="18" charset="0"/>
                <a:cs typeface="Times New Roman" panose="02020603050405020304" pitchFamily="18" charset="0"/>
              </a:rPr>
              <a:t>cultura</a:t>
            </a:r>
            <a:r>
              <a:rPr sz="200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gastronomică</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turcă</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istoria</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prezentă</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 </a:t>
            </a:r>
            <a:r>
              <a:rPr sz="2000" spc="-5" dirty="0" err="1">
                <a:solidFill>
                  <a:srgbClr val="FFFFFF"/>
                </a:solidFill>
                <a:latin typeface="Times New Roman" panose="02020603050405020304" pitchFamily="18" charset="0"/>
                <a:cs typeface="Times New Roman" panose="02020603050405020304" pitchFamily="18" charset="0"/>
              </a:rPr>
              <a:t>poporului</a:t>
            </a:r>
            <a:r>
              <a:rPr sz="2000" spc="3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turc</a:t>
            </a:r>
            <a:r>
              <a:rPr sz="2000" spc="-5" dirty="0">
                <a:solidFill>
                  <a:srgbClr val="FFFFFF"/>
                </a:solidFill>
                <a:latin typeface="Times New Roman" panose="02020603050405020304" pitchFamily="18" charset="0"/>
                <a:cs typeface="Times New Roman" panose="02020603050405020304" pitchFamily="18" charset="0"/>
              </a:rPr>
              <a:t>.</a:t>
            </a:r>
            <a:endParaRPr lang="ro-RO" sz="2000" spc="-5" dirty="0">
              <a:solidFill>
                <a:srgbClr val="FFFFFF"/>
              </a:solidFill>
              <a:latin typeface="Times New Roman" panose="02020603050405020304" pitchFamily="18" charset="0"/>
              <a:cs typeface="Times New Roman" panose="02020603050405020304" pitchFamily="18" charset="0"/>
            </a:endParaRPr>
          </a:p>
          <a:p>
            <a:pPr marL="179388" marR="1203325">
              <a:spcBef>
                <a:spcPts val="10"/>
              </a:spcBef>
            </a:pPr>
            <a:endParaRP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C99A71C-5A8F-4FCA-9776-CE0F4B1AAB8C}"/>
              </a:ext>
            </a:extLst>
          </p:cNvPr>
          <p:cNvSpPr>
            <a:spLocks noGrp="1"/>
          </p:cNvSpPr>
          <p:nvPr>
            <p:ph type="title"/>
          </p:nvPr>
        </p:nvSpPr>
        <p:spPr>
          <a:xfrm>
            <a:off x="646111" y="304800"/>
            <a:ext cx="9404723" cy="685800"/>
          </a:xfrm>
        </p:spPr>
        <p:txBody>
          <a:bodyPr/>
          <a:lstStyle/>
          <a:p>
            <a:r>
              <a:rPr lang="ro-RO" sz="3600" dirty="0" err="1"/>
              <a:t>Der</a:t>
            </a:r>
            <a:r>
              <a:rPr lang="ro-RO" sz="3600" dirty="0"/>
              <a:t> </a:t>
            </a:r>
            <a:r>
              <a:rPr lang="de-DE" sz="3600" dirty="0"/>
              <a:t>fünfte Tag</a:t>
            </a:r>
            <a:endParaRPr lang="ro-RO" sz="3600" dirty="0"/>
          </a:p>
        </p:txBody>
      </p:sp>
      <p:sp>
        <p:nvSpPr>
          <p:cNvPr id="3" name="Substituent conținut 2">
            <a:extLst>
              <a:ext uri="{FF2B5EF4-FFF2-40B4-BE49-F238E27FC236}">
                <a16:creationId xmlns:a16="http://schemas.microsoft.com/office/drawing/2014/main" id="{5A660EAC-6425-4D7C-ABF1-BDB67640EDE4}"/>
              </a:ext>
            </a:extLst>
          </p:cNvPr>
          <p:cNvSpPr>
            <a:spLocks noGrp="1"/>
          </p:cNvSpPr>
          <p:nvPr>
            <p:ph idx="1"/>
          </p:nvPr>
        </p:nvSpPr>
        <p:spPr>
          <a:xfrm>
            <a:off x="533400" y="990601"/>
            <a:ext cx="10591800" cy="4571999"/>
          </a:xfrm>
        </p:spPr>
        <p:txBody>
          <a:bodyPr/>
          <a:lstStyle/>
          <a:p>
            <a:endParaRPr lang="de-DE" dirty="0"/>
          </a:p>
          <a:p>
            <a:pPr algn="just"/>
            <a:r>
              <a:rPr lang="ro-RO" sz="2000" dirty="0">
                <a:solidFill>
                  <a:srgbClr val="FFFFFF"/>
                </a:solidFill>
                <a:latin typeface="Times New Roman" panose="02020603050405020304" pitchFamily="18" charset="0"/>
                <a:cs typeface="Times New Roman" panose="02020603050405020304" pitchFamily="18" charset="0"/>
              </a:rPr>
              <a:t> </a:t>
            </a:r>
            <a:r>
              <a:rPr lang="de-DE" sz="1800" dirty="0">
                <a:effectLst/>
                <a:latin typeface="Times New Roman" panose="02020603050405020304" pitchFamily="18" charset="0"/>
                <a:ea typeface="Calibri" panose="020F0502020204030204" pitchFamily="34" charset="0"/>
              </a:rPr>
              <a:t>Dokumentarische Reise nach Kappadokien, Themen </a:t>
            </a:r>
            <a:r>
              <a:rPr lang="de-DE" sz="1800" i="1" dirty="0">
                <a:effectLst/>
                <a:latin typeface="Times New Roman" panose="02020603050405020304" pitchFamily="18" charset="0"/>
                <a:ea typeface="Calibri" panose="020F0502020204030204" pitchFamily="34" charset="0"/>
              </a:rPr>
              <a:t>Traditionelles Handwerk in der Türkei</a:t>
            </a:r>
            <a:r>
              <a:rPr lang="de-DE" sz="1800" dirty="0">
                <a:effectLst/>
                <a:latin typeface="Times New Roman" panose="02020603050405020304" pitchFamily="18" charset="0"/>
                <a:ea typeface="Calibri" panose="020F0502020204030204" pitchFamily="34" charset="0"/>
              </a:rPr>
              <a:t> (Töpferei, </a:t>
            </a:r>
            <a:r>
              <a:rPr lang="de-DE" sz="1800" dirty="0" err="1">
                <a:effectLst/>
                <a:latin typeface="Times New Roman" panose="02020603050405020304" pitchFamily="18" charset="0"/>
                <a:ea typeface="Calibri" panose="020F0502020204030204" pitchFamily="34" charset="0"/>
              </a:rPr>
              <a:t>Avanos</a:t>
            </a:r>
            <a:r>
              <a:rPr lang="de-DE" sz="1800" dirty="0">
                <a:effectLst/>
                <a:latin typeface="Times New Roman" panose="02020603050405020304" pitchFamily="18" charset="0"/>
                <a:ea typeface="Calibri" panose="020F0502020204030204" pitchFamily="34" charset="0"/>
              </a:rPr>
              <a:t>) und “UNESCO Ziele in der Türkei”. </a:t>
            </a:r>
          </a:p>
          <a:p>
            <a:pPr algn="just"/>
            <a:r>
              <a:rPr lang="de-DE" sz="1800" dirty="0">
                <a:effectLst/>
                <a:latin typeface="Times New Roman" panose="02020603050405020304" pitchFamily="18" charset="0"/>
                <a:ea typeface="Calibri" panose="020F0502020204030204" pitchFamily="34" charset="0"/>
              </a:rPr>
              <a:t>Die Strecke nach </a:t>
            </a:r>
            <a:r>
              <a:rPr lang="de-DE" sz="1800" dirty="0">
                <a:latin typeface="Times New Roman" panose="02020603050405020304" pitchFamily="18" charset="0"/>
                <a:ea typeface="Calibri" panose="020F0502020204030204" pitchFamily="34" charset="0"/>
              </a:rPr>
              <a:t>K</a:t>
            </a:r>
            <a:r>
              <a:rPr lang="de-DE" sz="1800" dirty="0">
                <a:effectLst/>
                <a:latin typeface="Times New Roman" panose="02020603050405020304" pitchFamily="18" charset="0"/>
                <a:ea typeface="Calibri" panose="020F0502020204030204" pitchFamily="34" charset="0"/>
              </a:rPr>
              <a:t>appadokien war: </a:t>
            </a:r>
            <a:r>
              <a:rPr lang="de-DE" sz="1800" dirty="0" err="1">
                <a:effectLst/>
                <a:latin typeface="Times New Roman" panose="02020603050405020304" pitchFamily="18" charset="0"/>
                <a:ea typeface="Calibri" panose="020F0502020204030204" pitchFamily="34" charset="0"/>
              </a:rPr>
              <a:t>Schereflokochisar</a:t>
            </a:r>
            <a:r>
              <a:rPr lang="de-DE" sz="1800" dirty="0">
                <a:effectLst/>
                <a:latin typeface="Times New Roman" panose="02020603050405020304" pitchFamily="18" charset="0"/>
                <a:ea typeface="Calibri" panose="020F0502020204030204" pitchFamily="34" charset="0"/>
              </a:rPr>
              <a:t>, Aksaray, </a:t>
            </a:r>
            <a:r>
              <a:rPr lang="de-DE" sz="1800" dirty="0" err="1">
                <a:effectLst/>
                <a:latin typeface="Times New Roman" panose="02020603050405020304" pitchFamily="18" charset="0"/>
                <a:ea typeface="Calibri" panose="020F0502020204030204" pitchFamily="34" charset="0"/>
              </a:rPr>
              <a:t>Ürgup</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Avanos</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Feetal</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Göremen</a:t>
            </a:r>
            <a:r>
              <a:rPr lang="de-DE" sz="1800" dirty="0">
                <a:effectLst/>
                <a:latin typeface="Times New Roman" panose="02020603050405020304" pitchFamily="18" charset="0"/>
                <a:ea typeface="Calibri" panose="020F0502020204030204" pitchFamily="34" charset="0"/>
              </a:rPr>
              <a:t>; auf dem Weg wurden Informationen über das Ziel, den Zweck der Reise, die Bedeutung der Reise bereitgestellt.       Die Schüler haben gelernt, dass sie Orte </a:t>
            </a:r>
            <a:r>
              <a:rPr lang="de-DE" sz="1800" dirty="0" err="1">
                <a:effectLst/>
                <a:latin typeface="Times New Roman" panose="02020603050405020304" pitchFamily="18" charset="0"/>
                <a:ea typeface="Calibri" panose="020F0502020204030204" pitchFamily="34" charset="0"/>
              </a:rPr>
              <a:t>Ürgüp</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Avanos</a:t>
            </a:r>
            <a:r>
              <a:rPr lang="de-DE" sz="1800" dirty="0">
                <a:effectLst/>
                <a:latin typeface="Times New Roman" panose="02020603050405020304" pitchFamily="18" charset="0"/>
                <a:ea typeface="Calibri" panose="020F0502020204030204" pitchFamily="34" charset="0"/>
              </a:rPr>
              <a:t>, </a:t>
            </a:r>
            <a:r>
              <a:rPr lang="de-DE" sz="1800" dirty="0" err="1">
                <a:effectLst/>
                <a:latin typeface="Times New Roman" panose="02020603050405020304" pitchFamily="18" charset="0"/>
                <a:ea typeface="Calibri" panose="020F0502020204030204" pitchFamily="34" charset="0"/>
              </a:rPr>
              <a:t>Göreme</a:t>
            </a:r>
            <a:r>
              <a:rPr lang="de-DE" sz="1800" dirty="0">
                <a:latin typeface="Times New Roman" panose="02020603050405020304" pitchFamily="18" charset="0"/>
                <a:ea typeface="Calibri" panose="020F0502020204030204" pitchFamily="34" charset="0"/>
              </a:rPr>
              <a:t> </a:t>
            </a:r>
            <a:r>
              <a:rPr lang="de-DE" sz="1800" dirty="0">
                <a:effectLst/>
                <a:latin typeface="Times New Roman" panose="02020603050405020304" pitchFamily="18" charset="0"/>
                <a:ea typeface="Calibri" panose="020F0502020204030204" pitchFamily="34" charset="0"/>
              </a:rPr>
              <a:t>zur Region </a:t>
            </a:r>
            <a:r>
              <a:rPr lang="de-DE" sz="1800" dirty="0" err="1">
                <a:effectLst/>
                <a:latin typeface="Times New Roman" panose="02020603050405020304" pitchFamily="18" charset="0"/>
                <a:ea typeface="Calibri" panose="020F0502020204030204" pitchFamily="34" charset="0"/>
              </a:rPr>
              <a:t>Nev</a:t>
            </a:r>
            <a:r>
              <a:rPr lang="ro-RO" sz="1800" dirty="0" err="1">
                <a:effectLst/>
                <a:latin typeface="Times New Roman" panose="02020603050405020304" pitchFamily="18" charset="0"/>
                <a:ea typeface="Calibri" panose="020F0502020204030204" pitchFamily="34" charset="0"/>
              </a:rPr>
              <a:t>șehir</a:t>
            </a:r>
            <a:r>
              <a:rPr lang="ro-RO" sz="1800" dirty="0">
                <a:effectLst/>
                <a:latin typeface="Times New Roman" panose="02020603050405020304" pitchFamily="18" charset="0"/>
                <a:ea typeface="Calibri" panose="020F0502020204030204" pitchFamily="34" charset="0"/>
              </a:rPr>
              <a:t> </a:t>
            </a:r>
            <a:r>
              <a:rPr lang="de-DE" sz="1800" dirty="0">
                <a:effectLst/>
                <a:latin typeface="Times New Roman" panose="02020603050405020304" pitchFamily="18" charset="0"/>
                <a:ea typeface="Calibri" panose="020F0502020204030204" pitchFamily="34" charset="0"/>
              </a:rPr>
              <a:t>gehören. </a:t>
            </a:r>
            <a:endParaRPr lang="ro-RO" sz="1800" dirty="0">
              <a:effectLst/>
              <a:latin typeface="Times New Roman" panose="02020603050405020304" pitchFamily="18" charset="0"/>
              <a:ea typeface="Calibri" panose="020F0502020204030204" pitchFamily="34" charset="0"/>
            </a:endParaRPr>
          </a:p>
          <a:p>
            <a:pPr algn="just"/>
            <a:r>
              <a:rPr lang="de-DE" sz="1800" dirty="0">
                <a:effectLst/>
                <a:latin typeface="Times New Roman" panose="02020603050405020304" pitchFamily="18" charset="0"/>
                <a:ea typeface="Calibri" panose="020F0502020204030204" pitchFamily="34" charset="0"/>
              </a:rPr>
              <a:t>Man diskutiert über ihre Bedeutung für die spirituelle Kultur (Religion, Handwerk); wichtige Fragen          über die ersten Stadien der menschlichen Evolution und Entwicklung (Steinzeit, Eisenzeit) wurden angesprochen; es wurde am Schluss gezogen, dass die Region eine ausgezeichnete Behüterin der weltlichen Spiritualität ist.</a:t>
            </a:r>
          </a:p>
          <a:p>
            <a:pPr algn="just"/>
            <a:r>
              <a:rPr lang="de-DE" sz="1800" dirty="0">
                <a:effectLst/>
                <a:latin typeface="Times New Roman" panose="02020603050405020304" pitchFamily="18" charset="0"/>
                <a:ea typeface="Calibri" panose="020F0502020204030204" pitchFamily="34" charset="0"/>
              </a:rPr>
              <a:t> Ergebnisse: Erlangung neuer Informationen vor Ort über die genannten Ziele der UNESCO, die türkische Gastronomiekultur, die gegenwärtige Geschichte des türkischen Volkes.     </a:t>
            </a:r>
            <a:endParaRPr lang="ro-RO" sz="1800" dirty="0">
              <a:effectLst/>
              <a:latin typeface="Arial" panose="020B0604020202020204" pitchFamily="34" charset="0"/>
              <a:ea typeface="Calibri" panose="020F0502020204030204" pitchFamily="34" charset="0"/>
            </a:endParaRPr>
          </a:p>
          <a:p>
            <a:endParaRPr lang="ro-RO" dirty="0"/>
          </a:p>
        </p:txBody>
      </p:sp>
    </p:spTree>
    <p:extLst>
      <p:ext uri="{BB962C8B-B14F-4D97-AF65-F5344CB8AC3E}">
        <p14:creationId xmlns:p14="http://schemas.microsoft.com/office/powerpoint/2010/main" val="1457349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5F2B41E-ED87-48E9-ADE5-9978BEF69294}"/>
              </a:ext>
            </a:extLst>
          </p:cNvPr>
          <p:cNvSpPr>
            <a:spLocks noGrp="1"/>
          </p:cNvSpPr>
          <p:nvPr>
            <p:ph type="title"/>
          </p:nvPr>
        </p:nvSpPr>
        <p:spPr>
          <a:xfrm>
            <a:off x="646111" y="452718"/>
            <a:ext cx="9404723" cy="766482"/>
          </a:xfrm>
        </p:spPr>
        <p:txBody>
          <a:bodyPr/>
          <a:lstStyle/>
          <a:p>
            <a:pPr algn="ctr"/>
            <a:r>
              <a:rPr lang="de-DE"/>
              <a:t>Objektive</a:t>
            </a:r>
            <a:endParaRPr lang="ro-RO" dirty="0"/>
          </a:p>
        </p:txBody>
      </p:sp>
      <p:sp>
        <p:nvSpPr>
          <p:cNvPr id="3" name="Substituent conținut 2">
            <a:extLst>
              <a:ext uri="{FF2B5EF4-FFF2-40B4-BE49-F238E27FC236}">
                <a16:creationId xmlns:a16="http://schemas.microsoft.com/office/drawing/2014/main" id="{1A7C0217-61B9-4E29-A195-0F81098E988E}"/>
              </a:ext>
            </a:extLst>
          </p:cNvPr>
          <p:cNvSpPr>
            <a:spLocks noGrp="1"/>
          </p:cNvSpPr>
          <p:nvPr>
            <p:ph idx="1"/>
          </p:nvPr>
        </p:nvSpPr>
        <p:spPr>
          <a:xfrm>
            <a:off x="533400" y="1219200"/>
            <a:ext cx="11353800" cy="5029199"/>
          </a:xfrm>
        </p:spPr>
        <p:txBody>
          <a:bodyPr/>
          <a:lstStyle/>
          <a:p>
            <a:pPr marL="342900" lvl="0" indent="-342900" algn="just">
              <a:lnSpc>
                <a:spcPct val="115000"/>
              </a:lnSpc>
              <a:buFont typeface="Wingdings" panose="05000000000000000000" pitchFamily="2" charset="2"/>
              <a:buChar char=""/>
            </a:pPr>
            <a:endParaRPr lang="de-DE" sz="1800"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15000"/>
              </a:lnSpc>
              <a:buFont typeface="Wingdings" panose="05000000000000000000" pitchFamily="2" charset="2"/>
              <a:buChar char=""/>
            </a:pPr>
            <a:r>
              <a:rPr lang="de-DE" sz="1800" dirty="0">
                <a:effectLst/>
                <a:latin typeface="Times New Roman" panose="02020603050405020304" pitchFamily="18" charset="0"/>
                <a:ea typeface="Calibri" panose="020F0502020204030204" pitchFamily="34" charset="0"/>
              </a:rPr>
              <a:t>Verbesserung der Sprachkenntnisse, Erfassung des Deutschgesprächs.</a:t>
            </a:r>
            <a:endParaRPr lang="ro-RO" sz="1800" dirty="0">
              <a:effectLst/>
              <a:latin typeface="Arial" panose="020B060402020202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de-DE" sz="1800" dirty="0">
                <a:effectLst/>
                <a:latin typeface="Times New Roman" panose="02020603050405020304" pitchFamily="18" charset="0"/>
                <a:ea typeface="Calibri" panose="020F0502020204030204" pitchFamily="34" charset="0"/>
              </a:rPr>
              <a:t>Verbesserung der IKT-Fähigkeiten, Herstellung eines deutschsprachigen Films  zum Thema "Mein bester Freund".</a:t>
            </a:r>
            <a:endParaRPr lang="ro-RO" sz="1800" dirty="0">
              <a:effectLst/>
              <a:latin typeface="Arial" panose="020B060402020202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de-DE" sz="1800" dirty="0">
                <a:effectLst/>
                <a:latin typeface="Times New Roman" panose="02020603050405020304" pitchFamily="18" charset="0"/>
                <a:ea typeface="Calibri" panose="020F0502020204030204" pitchFamily="34" charset="0"/>
              </a:rPr>
              <a:t>Entwicklung sozialer Kompetenzen durch Interaktion und Behandlung altersspezifischer Themen der Teilnehmer: "Teenager-Fallen" und "Negative Macht der Vorurteile".</a:t>
            </a:r>
            <a:endParaRPr lang="ro-RO" sz="1800" dirty="0">
              <a:effectLst/>
              <a:latin typeface="Arial" panose="020B060402020202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de-DE" sz="1800" dirty="0">
                <a:effectLst/>
                <a:latin typeface="Times New Roman" panose="02020603050405020304" pitchFamily="18" charset="0"/>
                <a:ea typeface="Calibri" panose="020F0502020204030204" pitchFamily="34" charset="0"/>
              </a:rPr>
              <a:t>Entwicklung des Teamgeistes durch Organisation von Teambuilding-Aktivitäten.</a:t>
            </a:r>
            <a:endParaRPr lang="ro-RO" sz="1800" dirty="0">
              <a:effectLst/>
              <a:latin typeface="Arial" panose="020B060402020202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de-DE" sz="1800" dirty="0">
                <a:effectLst/>
                <a:latin typeface="Times New Roman" panose="02020603050405020304" pitchFamily="18" charset="0"/>
                <a:ea typeface="Calibri" panose="020F0502020204030204" pitchFamily="34" charset="0"/>
              </a:rPr>
              <a:t>Bereicherung des Allgemeinen Wissensgepäcks durch die Behandlung von           Themen der Unsterblichkeit wie: "Die Bedeutung von Mimik und Schwangerschaft für verschiedene Völker der Welt", "Charaktere der östlichen Literatur", "UNESCO-Destinationen in den teilnehmenden Ländern" </a:t>
            </a:r>
            <a:endParaRPr lang="ro-RO" sz="1800" dirty="0">
              <a:effectLst/>
              <a:latin typeface="Arial" panose="020B0604020202020204" pitchFamily="34" charset="0"/>
              <a:ea typeface="Calibri" panose="020F0502020204030204" pitchFamily="34" charset="0"/>
            </a:endParaRPr>
          </a:p>
          <a:p>
            <a:pPr marL="342900" lvl="0" indent="-342900" algn="just">
              <a:lnSpc>
                <a:spcPct val="115000"/>
              </a:lnSpc>
              <a:buFont typeface="Wingdings" panose="05000000000000000000" pitchFamily="2" charset="2"/>
              <a:buChar char=""/>
            </a:pPr>
            <a:r>
              <a:rPr lang="de-DE" sz="1800" dirty="0">
                <a:effectLst/>
                <a:latin typeface="Times New Roman" panose="02020603050405020304" pitchFamily="18" charset="0"/>
                <a:ea typeface="Calibri" panose="020F0502020204030204" pitchFamily="34" charset="0"/>
              </a:rPr>
              <a:t>Anerkennung der durch das Europass Mobility-Zertifikat erworbenen Tätigkeiten und Kompetenzen.</a:t>
            </a:r>
            <a:endParaRPr lang="ro-RO" sz="1800" dirty="0">
              <a:effectLst/>
              <a:latin typeface="Arial" panose="020B0604020202020204" pitchFamily="34" charset="0"/>
              <a:ea typeface="Calibri" panose="020F0502020204030204" pitchFamily="34" charset="0"/>
            </a:endParaRPr>
          </a:p>
          <a:p>
            <a:endParaRPr lang="ro-RO" dirty="0"/>
          </a:p>
        </p:txBody>
      </p:sp>
    </p:spTree>
    <p:extLst>
      <p:ext uri="{BB962C8B-B14F-4D97-AF65-F5344CB8AC3E}">
        <p14:creationId xmlns:p14="http://schemas.microsoft.com/office/powerpoint/2010/main" val="454171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73905"/>
            <a:ext cx="8458199" cy="566822"/>
          </a:xfrm>
          <a:prstGeom prst="rect">
            <a:avLst/>
          </a:prstGeom>
        </p:spPr>
        <p:txBody>
          <a:bodyPr vert="horz" wrap="square" lIns="0" tIns="12700" rIns="0" bIns="0" rtlCol="0">
            <a:spAutoFit/>
          </a:bodyPr>
          <a:lstStyle/>
          <a:p>
            <a:pPr marL="12700">
              <a:lnSpc>
                <a:spcPct val="100000"/>
              </a:lnSpc>
              <a:spcBef>
                <a:spcPts val="100"/>
              </a:spcBef>
            </a:pPr>
            <a:r>
              <a:rPr sz="3600" dirty="0" err="1">
                <a:solidFill>
                  <a:schemeClr val="bg1"/>
                </a:solidFill>
              </a:rPr>
              <a:t>Ziua</a:t>
            </a:r>
            <a:r>
              <a:rPr sz="3600" spc="-75" dirty="0">
                <a:solidFill>
                  <a:schemeClr val="bg1"/>
                </a:solidFill>
              </a:rPr>
              <a:t> </a:t>
            </a:r>
            <a:r>
              <a:rPr lang="de-DE" sz="3600" spc="-5" dirty="0">
                <a:solidFill>
                  <a:schemeClr val="bg1"/>
                </a:solidFill>
              </a:rPr>
              <a:t>a </a:t>
            </a:r>
            <a:r>
              <a:rPr lang="de-DE" sz="3600" spc="-5" dirty="0" err="1">
                <a:solidFill>
                  <a:schemeClr val="bg1"/>
                </a:solidFill>
              </a:rPr>
              <a:t>cincea</a:t>
            </a:r>
            <a:endParaRPr sz="3600" spc="-5" dirty="0">
              <a:solidFill>
                <a:schemeClr val="bg1"/>
              </a:solidFill>
            </a:endParaRPr>
          </a:p>
        </p:txBody>
      </p:sp>
      <p:sp>
        <p:nvSpPr>
          <p:cNvPr id="3" name="object 3"/>
          <p:cNvSpPr/>
          <p:nvPr/>
        </p:nvSpPr>
        <p:spPr>
          <a:xfrm>
            <a:off x="685799" y="1336547"/>
            <a:ext cx="5007373" cy="422605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98828" y="1336547"/>
            <a:ext cx="4702572" cy="414985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p:nvPr/>
        </p:nvSpPr>
        <p:spPr>
          <a:xfrm>
            <a:off x="609600" y="1349378"/>
            <a:ext cx="5105400" cy="41796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00800" y="1307591"/>
            <a:ext cx="5105400" cy="422148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p:nvPr/>
        </p:nvSpPr>
        <p:spPr>
          <a:xfrm>
            <a:off x="6095999" y="1371600"/>
            <a:ext cx="5486401" cy="4648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62000" y="1371600"/>
            <a:ext cx="4648200" cy="46482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304800"/>
            <a:ext cx="6724269" cy="566822"/>
          </a:xfrm>
          <a:prstGeom prst="rect">
            <a:avLst/>
          </a:prstGeom>
        </p:spPr>
        <p:txBody>
          <a:bodyPr vert="horz" wrap="square" lIns="0" tIns="12700" rIns="0" bIns="0" rtlCol="0">
            <a:spAutoFit/>
          </a:bodyPr>
          <a:lstStyle/>
          <a:p>
            <a:pPr marL="12700">
              <a:lnSpc>
                <a:spcPct val="100000"/>
              </a:lnSpc>
              <a:spcBef>
                <a:spcPts val="100"/>
              </a:spcBef>
            </a:pPr>
            <a:r>
              <a:rPr sz="3600" dirty="0" err="1"/>
              <a:t>Ziua</a:t>
            </a:r>
            <a:r>
              <a:rPr sz="3600" spc="-90" dirty="0"/>
              <a:t> </a:t>
            </a:r>
            <a:r>
              <a:rPr lang="de-DE" sz="3600" spc="-5" dirty="0"/>
              <a:t>a </a:t>
            </a:r>
            <a:r>
              <a:rPr lang="ro-RO" sz="3600" spc="-5" dirty="0"/>
              <a:t>ș</a:t>
            </a:r>
            <a:r>
              <a:rPr lang="de-DE" sz="3600" spc="-5" dirty="0" err="1"/>
              <a:t>asea</a:t>
            </a:r>
            <a:endParaRPr sz="3600" spc="-5" dirty="0"/>
          </a:p>
        </p:txBody>
      </p:sp>
      <p:sp>
        <p:nvSpPr>
          <p:cNvPr id="3" name="object 3"/>
          <p:cNvSpPr txBox="1"/>
          <p:nvPr/>
        </p:nvSpPr>
        <p:spPr>
          <a:xfrm>
            <a:off x="990600" y="1371600"/>
            <a:ext cx="9677400" cy="4090863"/>
          </a:xfrm>
          <a:prstGeom prst="rect">
            <a:avLst/>
          </a:prstGeom>
        </p:spPr>
        <p:txBody>
          <a:bodyPr vert="horz" wrap="square" lIns="0" tIns="12700" rIns="0" bIns="0" rtlCol="0">
            <a:spAutoFit/>
          </a:bodyPr>
          <a:lstStyle/>
          <a:p>
            <a:pPr algn="just">
              <a:spcBef>
                <a:spcPts val="100"/>
              </a:spcBef>
            </a:pPr>
            <a:r>
              <a:rPr lang="ro-RO" sz="2000"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Activitate</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 documentare </a:t>
            </a:r>
            <a:r>
              <a:rPr sz="2000" dirty="0">
                <a:solidFill>
                  <a:srgbClr val="FFFFFF"/>
                </a:solidFill>
                <a:latin typeface="Times New Roman" panose="02020603050405020304" pitchFamily="18" charset="0"/>
                <a:cs typeface="Times New Roman" panose="02020603050405020304" pitchFamily="18" charset="0"/>
              </a:rPr>
              <a:t>în </a:t>
            </a:r>
            <a:r>
              <a:rPr sz="2000" spc="-5" dirty="0">
                <a:solidFill>
                  <a:srgbClr val="FFFFFF"/>
                </a:solidFill>
                <a:latin typeface="Times New Roman" panose="02020603050405020304" pitchFamily="18" charset="0"/>
                <a:cs typeface="Times New Roman" panose="02020603050405020304" pitchFamily="18" charset="0"/>
              </a:rPr>
              <a:t>Ankara. </a:t>
            </a:r>
            <a:r>
              <a:rPr sz="2000" spc="-45" dirty="0">
                <a:solidFill>
                  <a:srgbClr val="FFFFFF"/>
                </a:solidFill>
                <a:latin typeface="Times New Roman" panose="02020603050405020304" pitchFamily="18" charset="0"/>
                <a:cs typeface="Times New Roman" panose="02020603050405020304" pitchFamily="18" charset="0"/>
              </a:rPr>
              <a:t>Tema: </a:t>
            </a:r>
            <a:r>
              <a:rPr lang="ro-RO" sz="2000" spc="-45" dirty="0">
                <a:solidFill>
                  <a:srgbClr val="FFFFFF"/>
                </a:solidFill>
                <a:latin typeface="Times New Roman" panose="02020603050405020304" pitchFamily="18" charset="0"/>
                <a:cs typeface="Times New Roman" panose="02020603050405020304" pitchFamily="18" charset="0"/>
              </a:rPr>
              <a:t>“</a:t>
            </a:r>
            <a:r>
              <a:rPr sz="2000" spc="-80" dirty="0" err="1">
                <a:solidFill>
                  <a:srgbClr val="FFFFFF"/>
                </a:solidFill>
                <a:latin typeface="Times New Roman" panose="02020603050405020304" pitchFamily="18" charset="0"/>
                <a:cs typeface="Times New Roman" panose="02020603050405020304" pitchFamily="18" charset="0"/>
              </a:rPr>
              <a:t>Personalități</a:t>
            </a:r>
            <a:r>
              <a:rPr sz="2000" spc="-8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ale </a:t>
            </a:r>
            <a:r>
              <a:rPr sz="2000" spc="-195" dirty="0">
                <a:solidFill>
                  <a:srgbClr val="FFFFFF"/>
                </a:solidFill>
                <a:latin typeface="Times New Roman" panose="02020603050405020304" pitchFamily="18" charset="0"/>
                <a:cs typeface="Times New Roman" panose="02020603050405020304" pitchFamily="18" charset="0"/>
              </a:rPr>
              <a:t>țării </a:t>
            </a:r>
            <a:r>
              <a:rPr sz="2000" spc="-10" dirty="0">
                <a:solidFill>
                  <a:srgbClr val="FFFFFF"/>
                </a:solidFill>
                <a:latin typeface="Times New Roman" panose="02020603050405020304" pitchFamily="18" charset="0"/>
                <a:cs typeface="Times New Roman" panose="02020603050405020304" pitchFamily="18" charset="0"/>
              </a:rPr>
              <a:t>mele: </a:t>
            </a:r>
            <a:r>
              <a:rPr sz="2000" dirty="0">
                <a:solidFill>
                  <a:srgbClr val="FFFFFF"/>
                </a:solidFill>
                <a:latin typeface="Times New Roman" panose="02020603050405020304" pitchFamily="18" charset="0"/>
                <a:cs typeface="Times New Roman" panose="02020603050405020304" pitchFamily="18" charset="0"/>
              </a:rPr>
              <a:t>Mustafa </a:t>
            </a:r>
            <a:r>
              <a:rPr sz="2000" spc="-5" dirty="0">
                <a:solidFill>
                  <a:srgbClr val="FFFFFF"/>
                </a:solidFill>
                <a:latin typeface="Times New Roman" panose="02020603050405020304" pitchFamily="18" charset="0"/>
                <a:cs typeface="Times New Roman" panose="02020603050405020304" pitchFamily="18" charset="0"/>
              </a:rPr>
              <a:t>Kemal</a:t>
            </a:r>
            <a:r>
              <a:rPr sz="2000" spc="-114"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Atatürk</a:t>
            </a:r>
            <a:r>
              <a:rPr lang="ro-RO" sz="2000" dirty="0">
                <a:solidFill>
                  <a:srgbClr val="FFFFFF"/>
                </a:solidFill>
                <a:latin typeface="Times New Roman" panose="02020603050405020304" pitchFamily="18" charset="0"/>
                <a:cs typeface="Times New Roman" panose="02020603050405020304" pitchFamily="18" charset="0"/>
              </a:rPr>
              <a:t>”</a:t>
            </a:r>
            <a:r>
              <a:rPr sz="2000" dirty="0">
                <a:solidFill>
                  <a:srgbClr val="FFFFFF"/>
                </a:solidFill>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a:p>
            <a:pPr marL="354965" marR="5080" indent="-342900" algn="just">
              <a:spcBef>
                <a:spcPts val="1005"/>
              </a:spcBef>
              <a:buFont typeface="Wingdings" panose="05000000000000000000" pitchFamily="2" charset="2"/>
              <a:buChar char="Ø"/>
            </a:pPr>
            <a:r>
              <a:rPr lang="ro-RO" sz="2000" spc="-5" dirty="0">
                <a:solidFill>
                  <a:srgbClr val="FFFFFF"/>
                </a:solidFill>
                <a:latin typeface="Times New Roman" panose="02020603050405020304" pitchFamily="18" charset="0"/>
                <a:cs typeface="Times New Roman" panose="02020603050405020304" pitchFamily="18" charset="0"/>
              </a:rPr>
              <a:t>Am </a:t>
            </a:r>
            <a:r>
              <a:rPr sz="2000" spc="-5" dirty="0" err="1">
                <a:solidFill>
                  <a:srgbClr val="FFFFFF"/>
                </a:solidFill>
                <a:latin typeface="Times New Roman" panose="02020603050405020304" pitchFamily="18" charset="0"/>
                <a:cs typeface="Times New Roman" panose="02020603050405020304" pitchFamily="18" charset="0"/>
              </a:rPr>
              <a:t>urmat</a:t>
            </a:r>
            <a:r>
              <a:rPr sz="2000" spc="-5" dirty="0">
                <a:solidFill>
                  <a:srgbClr val="FFFFFF"/>
                </a:solidFill>
                <a:latin typeface="Times New Roman" panose="02020603050405020304" pitchFamily="18" charset="0"/>
                <a:cs typeface="Times New Roman" panose="02020603050405020304" pitchFamily="18" charset="0"/>
              </a:rPr>
              <a:t> traseul </a:t>
            </a:r>
            <a:r>
              <a:rPr sz="2000" spc="-20" dirty="0" err="1">
                <a:solidFill>
                  <a:srgbClr val="FFFFFF"/>
                </a:solidFill>
                <a:latin typeface="Times New Roman" panose="02020603050405020304" pitchFamily="18" charset="0"/>
                <a:cs typeface="Times New Roman" panose="02020603050405020304" pitchFamily="18" charset="0"/>
              </a:rPr>
              <a:t>Șereflikochisar</a:t>
            </a:r>
            <a:r>
              <a:rPr sz="2000" spc="-20" dirty="0">
                <a:solidFill>
                  <a:srgbClr val="FFFFFF"/>
                </a:solidFill>
                <a:latin typeface="Times New Roman" panose="02020603050405020304" pitchFamily="18" charset="0"/>
                <a:cs typeface="Times New Roman" panose="02020603050405020304" pitchFamily="18" charset="0"/>
              </a:rPr>
              <a:t> </a:t>
            </a:r>
            <a:r>
              <a:rPr lang="ro-RO" sz="2000" dirty="0">
                <a:solidFill>
                  <a:srgbClr val="FFFFFF"/>
                </a:solidFill>
                <a:latin typeface="Times New Roman" panose="02020603050405020304" pitchFamily="18" charset="0"/>
                <a:cs typeface="Times New Roman" panose="02020603050405020304" pitchFamily="18" charset="0"/>
              </a:rPr>
              <a:t>–</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Ankara</a:t>
            </a:r>
            <a:r>
              <a:rPr lang="ro-RO" sz="2000" spc="-5"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 pe </a:t>
            </a:r>
            <a:r>
              <a:rPr sz="2000" spc="-5" dirty="0" err="1">
                <a:solidFill>
                  <a:srgbClr val="FFFFFF"/>
                </a:solidFill>
                <a:latin typeface="Times New Roman" panose="02020603050405020304" pitchFamily="18" charset="0"/>
                <a:cs typeface="Times New Roman" panose="02020603050405020304" pitchFamily="18" charset="0"/>
              </a:rPr>
              <a:t>parcurs</a:t>
            </a:r>
            <a:r>
              <a:rPr sz="2000" spc="-5" dirty="0">
                <a:solidFill>
                  <a:srgbClr val="FFFFFF"/>
                </a:solidFill>
                <a:latin typeface="Times New Roman" panose="02020603050405020304" pitchFamily="18" charset="0"/>
                <a:cs typeface="Times New Roman" panose="02020603050405020304" pitchFamily="18" charset="0"/>
              </a:rPr>
              <a:t> a</a:t>
            </a:r>
            <a:r>
              <a:rPr lang="de-DE" sz="2000" spc="-5" dirty="0">
                <a:solidFill>
                  <a:srgbClr val="FFFFFF"/>
                </a:solidFill>
                <a:latin typeface="Times New Roman" panose="02020603050405020304" pitchFamily="18" charset="0"/>
                <a:cs typeface="Times New Roman" panose="02020603050405020304" pitchFamily="18" charset="0"/>
              </a:rPr>
              <a:t>m </a:t>
            </a:r>
            <a:r>
              <a:rPr lang="de-DE" sz="2000" spc="-5" dirty="0" err="1">
                <a:solidFill>
                  <a:srgbClr val="FFFFFF"/>
                </a:solidFill>
                <a:latin typeface="Times New Roman" panose="02020603050405020304" pitchFamily="18" charset="0"/>
                <a:cs typeface="Times New Roman" panose="02020603050405020304" pitchFamily="18" charset="0"/>
              </a:rPr>
              <a:t>primit</a:t>
            </a:r>
            <a:r>
              <a:rPr sz="2000" spc="-5" dirty="0">
                <a:solidFill>
                  <a:srgbClr val="FFFFFF"/>
                </a:solidFill>
                <a:latin typeface="Times New Roman" panose="02020603050405020304" pitchFamily="18" charset="0"/>
                <a:cs typeface="Times New Roman" panose="02020603050405020304" pitchFamily="18" charset="0"/>
              </a:rPr>
              <a:t> </a:t>
            </a:r>
            <a:r>
              <a:rPr sz="2000" spc="-95" dirty="0">
                <a:solidFill>
                  <a:srgbClr val="FFFFFF"/>
                </a:solidFill>
                <a:latin typeface="Times New Roman" panose="02020603050405020304" pitchFamily="18" charset="0"/>
                <a:cs typeface="Times New Roman" panose="02020603050405020304" pitchFamily="18" charset="0"/>
              </a:rPr>
              <a:t>informații </a:t>
            </a:r>
            <a:r>
              <a:rPr sz="2000" spc="-5" dirty="0">
                <a:solidFill>
                  <a:srgbClr val="FFFFFF"/>
                </a:solidFill>
                <a:latin typeface="Times New Roman" panose="02020603050405020304" pitchFamily="18" charset="0"/>
                <a:cs typeface="Times New Roman" panose="02020603050405020304" pitchFamily="18" charset="0"/>
              </a:rPr>
              <a:t>referitoare la </a:t>
            </a:r>
            <a:r>
              <a:rPr sz="2000" dirty="0">
                <a:solidFill>
                  <a:srgbClr val="FFFFFF"/>
                </a:solidFill>
                <a:latin typeface="Times New Roman" panose="02020603050405020304" pitchFamily="18" charset="0"/>
                <a:cs typeface="Times New Roman" panose="02020603050405020304" pitchFamily="18" charset="0"/>
              </a:rPr>
              <a:t>Mustafa </a:t>
            </a:r>
            <a:r>
              <a:rPr sz="2000" spc="-5" dirty="0">
                <a:solidFill>
                  <a:srgbClr val="FFFFFF"/>
                </a:solidFill>
                <a:latin typeface="Times New Roman" panose="02020603050405020304" pitchFamily="18" charset="0"/>
                <a:cs typeface="Times New Roman" panose="02020603050405020304" pitchFamily="18" charset="0"/>
              </a:rPr>
              <a:t>Kemal </a:t>
            </a:r>
            <a:r>
              <a:rPr sz="2000" spc="-90" dirty="0">
                <a:solidFill>
                  <a:srgbClr val="FFFFFF"/>
                </a:solidFill>
                <a:latin typeface="Times New Roman" panose="02020603050405020304" pitchFamily="18" charset="0"/>
                <a:cs typeface="Times New Roman" panose="02020603050405020304" pitchFamily="18" charset="0"/>
              </a:rPr>
              <a:t>Atatürk,  </a:t>
            </a:r>
            <a:r>
              <a:rPr lang="de-DE" sz="2000" spc="-90" dirty="0">
                <a:solidFill>
                  <a:srgbClr val="FFFFFF"/>
                </a:solidFill>
                <a:latin typeface="Times New Roman" panose="02020603050405020304" pitchFamily="18" charset="0"/>
                <a:cs typeface="Times New Roman" panose="02020603050405020304" pitchFamily="18" charset="0"/>
              </a:rPr>
              <a:t> </a:t>
            </a:r>
            <a:r>
              <a:rPr sz="2000" spc="-285" dirty="0" err="1">
                <a:solidFill>
                  <a:srgbClr val="FFFFFF"/>
                </a:solidFill>
                <a:latin typeface="Times New Roman" panose="02020603050405020304" pitchFamily="18" charset="0"/>
                <a:cs typeface="Times New Roman" panose="02020603050405020304" pitchFamily="18" charset="0"/>
              </a:rPr>
              <a:t>și</a:t>
            </a:r>
            <a:r>
              <a:rPr sz="2000" spc="-285" dirty="0">
                <a:solidFill>
                  <a:srgbClr val="FFFFFF"/>
                </a:solidFill>
                <a:latin typeface="Times New Roman" panose="02020603050405020304" pitchFamily="18" charset="0"/>
                <a:cs typeface="Times New Roman" panose="02020603050405020304" pitchFamily="18" charset="0"/>
              </a:rPr>
              <a:t> </a:t>
            </a:r>
            <a:r>
              <a:rPr lang="ro-RO" sz="2000" spc="-285" dirty="0">
                <a:solidFill>
                  <a:srgbClr val="FFFFFF"/>
                </a:solidFill>
                <a:latin typeface="Times New Roman" panose="02020603050405020304" pitchFamily="18" charset="0"/>
                <a:cs typeface="Times New Roman" panose="02020603050405020304" pitchFamily="18" charset="0"/>
              </a:rPr>
              <a:t>la </a:t>
            </a:r>
            <a:r>
              <a:rPr lang="de-DE" sz="2000" spc="-28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metropola</a:t>
            </a:r>
            <a:r>
              <a:rPr sz="2000" spc="-5" dirty="0">
                <a:solidFill>
                  <a:srgbClr val="FFFFFF"/>
                </a:solidFill>
                <a:latin typeface="Times New Roman" panose="02020603050405020304" pitchFamily="18" charset="0"/>
                <a:cs typeface="Times New Roman" panose="02020603050405020304" pitchFamily="18" charset="0"/>
              </a:rPr>
              <a:t> Ankara. </a:t>
            </a:r>
            <a:r>
              <a:rPr lang="ro-RO" sz="2000" spc="-5" dirty="0">
                <a:solidFill>
                  <a:srgbClr val="FFFFFF"/>
                </a:solidFill>
                <a:latin typeface="Times New Roman" panose="02020603050405020304" pitchFamily="18" charset="0"/>
                <a:cs typeface="Times New Roman" panose="02020603050405020304" pitchFamily="18" charset="0"/>
              </a:rPr>
              <a:t>Am </a:t>
            </a:r>
            <a:r>
              <a:rPr sz="2000" spc="-5" dirty="0" err="1">
                <a:solidFill>
                  <a:srgbClr val="FFFFFF"/>
                </a:solidFill>
                <a:latin typeface="Times New Roman" panose="02020603050405020304" pitchFamily="18" charset="0"/>
                <a:cs typeface="Times New Roman" panose="02020603050405020304" pitchFamily="18" charset="0"/>
              </a:rPr>
              <a:t>vizitat</a:t>
            </a:r>
            <a:r>
              <a:rPr sz="2000" spc="-5" dirty="0">
                <a:solidFill>
                  <a:srgbClr val="FFFFFF"/>
                </a:solidFill>
                <a:latin typeface="Times New Roman" panose="02020603050405020304" pitchFamily="18" charset="0"/>
                <a:cs typeface="Times New Roman" panose="02020603050405020304" pitchFamily="18" charset="0"/>
              </a:rPr>
              <a:t> </a:t>
            </a:r>
            <a:r>
              <a:rPr lang="ro-RO" sz="2000" spc="-10" dirty="0" err="1">
                <a:solidFill>
                  <a:srgbClr val="FFFFFF"/>
                </a:solidFill>
                <a:latin typeface="Times New Roman" panose="02020603050405020304" pitchFamily="18" charset="0"/>
                <a:cs typeface="Times New Roman" panose="02020603050405020304" pitchFamily="18" charset="0"/>
              </a:rPr>
              <a:t>Antikabir</a:t>
            </a:r>
            <a:r>
              <a:rPr lang="ro-RO" sz="2000" spc="-10" dirty="0">
                <a:solidFill>
                  <a:srgbClr val="FFFFFF"/>
                </a:solidFill>
                <a:latin typeface="Times New Roman" panose="02020603050405020304" pitchFamily="18" charset="0"/>
                <a:cs typeface="Times New Roman" panose="02020603050405020304" pitchFamily="18" charset="0"/>
              </a:rPr>
              <a:t> (Mausoleul lui </a:t>
            </a:r>
            <a:r>
              <a:rPr lang="ro-RO" sz="2000" spc="-10" dirty="0" err="1">
                <a:solidFill>
                  <a:srgbClr val="FFFFFF"/>
                </a:solidFill>
                <a:latin typeface="Times New Roman" panose="02020603050405020304" pitchFamily="18" charset="0"/>
                <a:cs typeface="Times New Roman" panose="02020603050405020304" pitchFamily="18" charset="0"/>
              </a:rPr>
              <a:t>Atat</a:t>
            </a:r>
            <a:r>
              <a:rPr lang="de-DE" sz="2000" spc="-10" dirty="0" err="1">
                <a:solidFill>
                  <a:srgbClr val="FFFFFF"/>
                </a:solidFill>
                <a:latin typeface="Times New Roman" panose="02020603050405020304" pitchFamily="18" charset="0"/>
                <a:cs typeface="Times New Roman" panose="02020603050405020304" pitchFamily="18" charset="0"/>
              </a:rPr>
              <a:t>ürk</a:t>
            </a:r>
            <a:r>
              <a:rPr lang="de-DE" sz="2000" spc="-10"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Muzeul Civilizației Anatoliene, </a:t>
            </a:r>
            <a:r>
              <a:rPr sz="2000" spc="-95" dirty="0" err="1">
                <a:solidFill>
                  <a:srgbClr val="FFFFFF"/>
                </a:solidFill>
                <a:latin typeface="Times New Roman" panose="02020603050405020304" pitchFamily="18" charset="0"/>
                <a:cs typeface="Times New Roman" panose="02020603050405020304" pitchFamily="18" charset="0"/>
              </a:rPr>
              <a:t>orașul</a:t>
            </a:r>
            <a:r>
              <a:rPr sz="2000" spc="-9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vechi</a:t>
            </a:r>
            <a:r>
              <a:rPr lang="de-DE"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și Ankara </a:t>
            </a:r>
            <a:r>
              <a:rPr lang="ro-RO" sz="2000" spc="-5" dirty="0" err="1">
                <a:solidFill>
                  <a:srgbClr val="FFFFFF"/>
                </a:solidFill>
                <a:latin typeface="Times New Roman" panose="02020603050405020304" pitchFamily="18" charset="0"/>
                <a:cs typeface="Times New Roman" panose="02020603050405020304" pitchFamily="18" charset="0"/>
              </a:rPr>
              <a:t>Kalesi</a:t>
            </a:r>
            <a:r>
              <a:rPr sz="2000" spc="-5" dirty="0">
                <a:solidFill>
                  <a:srgbClr val="FFFFFF"/>
                </a:solidFill>
                <a:latin typeface="Times New Roman" panose="02020603050405020304" pitchFamily="18" charset="0"/>
                <a:cs typeface="Times New Roman" panose="02020603050405020304" pitchFamily="18" charset="0"/>
              </a:rPr>
              <a:t> </a:t>
            </a:r>
            <a:r>
              <a:rPr lang="de-DE" sz="2000" spc="-5" dirty="0">
                <a:solidFill>
                  <a:srgbClr val="FFFFFF"/>
                </a:solidFill>
                <a:latin typeface="Times New Roman" panose="02020603050405020304" pitchFamily="18" charset="0"/>
                <a:cs typeface="Times New Roman" panose="02020603050405020304" pitchFamily="18" charset="0"/>
              </a:rPr>
              <a:t>(C</a:t>
            </a:r>
            <a:r>
              <a:rPr lang="ro-RO" sz="2000" spc="-5" dirty="0">
                <a:solidFill>
                  <a:srgbClr val="FFFFFF"/>
                </a:solidFill>
                <a:latin typeface="Times New Roman" panose="02020603050405020304" pitchFamily="18" charset="0"/>
                <a:cs typeface="Times New Roman" panose="02020603050405020304" pitchFamily="18" charset="0"/>
              </a:rPr>
              <a:t>et</a:t>
            </a:r>
            <a:r>
              <a:rPr lang="de-DE" sz="2000" spc="-5" dirty="0" err="1">
                <a:solidFill>
                  <a:srgbClr val="FFFFFF"/>
                </a:solidFill>
                <a:latin typeface="Times New Roman" panose="02020603050405020304" pitchFamily="18" charset="0"/>
                <a:cs typeface="Times New Roman" panose="02020603050405020304" pitchFamily="18" charset="0"/>
              </a:rPr>
              <a:t>atea</a:t>
            </a:r>
            <a:r>
              <a:rPr lang="ro-RO" sz="2000" spc="-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Ankara)</a:t>
            </a:r>
            <a:r>
              <a:rPr lang="ro-RO" sz="2000" spc="-5"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 Am </a:t>
            </a:r>
            <a:r>
              <a:rPr sz="2000" spc="-5" dirty="0" err="1">
                <a:solidFill>
                  <a:srgbClr val="FFFFFF"/>
                </a:solidFill>
                <a:latin typeface="Times New Roman" panose="02020603050405020304" pitchFamily="18" charset="0"/>
                <a:cs typeface="Times New Roman" panose="02020603050405020304" pitchFamily="18" charset="0"/>
              </a:rPr>
              <a:t>discutat</a:t>
            </a:r>
            <a:r>
              <a:rPr sz="2000" spc="-5" dirty="0">
                <a:solidFill>
                  <a:srgbClr val="FFFFFF"/>
                </a:solidFill>
                <a:latin typeface="Times New Roman" panose="02020603050405020304" pitchFamily="18" charset="0"/>
                <a:cs typeface="Times New Roman" panose="02020603050405020304" pitchFamily="18" charset="0"/>
              </a:rPr>
              <a:t> despre fondatorul </a:t>
            </a:r>
            <a:r>
              <a:rPr sz="2000" spc="-15" dirty="0">
                <a:solidFill>
                  <a:srgbClr val="FFFFFF"/>
                </a:solidFill>
                <a:latin typeface="Times New Roman" panose="02020603050405020304" pitchFamily="18" charset="0"/>
                <a:cs typeface="Times New Roman" panose="02020603050405020304" pitchFamily="18" charset="0"/>
              </a:rPr>
              <a:t>Turciei </a:t>
            </a:r>
            <a:r>
              <a:rPr sz="2000" spc="-5" dirty="0">
                <a:solidFill>
                  <a:srgbClr val="FFFFFF"/>
                </a:solidFill>
                <a:latin typeface="Times New Roman" panose="02020603050405020304" pitchFamily="18" charset="0"/>
                <a:cs typeface="Times New Roman" panose="02020603050405020304" pitchFamily="18" charset="0"/>
              </a:rPr>
              <a:t>moderne </a:t>
            </a:r>
            <a:r>
              <a:rPr sz="2000" spc="-285" dirty="0" err="1">
                <a:solidFill>
                  <a:srgbClr val="FFFFFF"/>
                </a:solidFill>
                <a:latin typeface="Times New Roman" panose="02020603050405020304" pitchFamily="18" charset="0"/>
                <a:cs typeface="Times New Roman" panose="02020603050405020304" pitchFamily="18" charset="0"/>
              </a:rPr>
              <a:t>și</a:t>
            </a:r>
            <a:r>
              <a:rPr sz="2000" spc="-285" dirty="0">
                <a:solidFill>
                  <a:srgbClr val="FFFFFF"/>
                </a:solidFill>
                <a:latin typeface="Times New Roman" panose="02020603050405020304" pitchFamily="18" charset="0"/>
                <a:cs typeface="Times New Roman" panose="02020603050405020304" pitchFamily="18" charset="0"/>
              </a:rPr>
              <a:t> </a:t>
            </a:r>
            <a:r>
              <a:rPr lang="de-DE" sz="2000" spc="-28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despre</a:t>
            </a:r>
            <a:r>
              <a:rPr sz="2000" spc="-5" dirty="0">
                <a:solidFill>
                  <a:srgbClr val="FFFFFF"/>
                </a:solidFill>
                <a:latin typeface="Times New Roman" panose="02020603050405020304" pitchFamily="18" charset="0"/>
                <a:cs typeface="Times New Roman" panose="02020603050405020304" pitchFamily="18" charset="0"/>
              </a:rPr>
              <a:t> Ankara</a:t>
            </a:r>
            <a:r>
              <a:rPr lang="ro-RO" sz="2000" spc="-5"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 </a:t>
            </a:r>
            <a:r>
              <a:rPr sz="2000" dirty="0">
                <a:solidFill>
                  <a:srgbClr val="FFFFFF"/>
                </a:solidFill>
                <a:latin typeface="Times New Roman" panose="02020603050405020304" pitchFamily="18" charset="0"/>
                <a:cs typeface="Times New Roman" panose="02020603050405020304" pitchFamily="18" charset="0"/>
              </a:rPr>
              <a:t>ca </a:t>
            </a:r>
            <a:r>
              <a:rPr sz="2000" spc="-5" dirty="0">
                <a:solidFill>
                  <a:srgbClr val="FFFFFF"/>
                </a:solidFill>
                <a:latin typeface="Times New Roman" panose="02020603050405020304" pitchFamily="18" charset="0"/>
                <a:cs typeface="Times New Roman" panose="02020603050405020304" pitchFamily="18" charset="0"/>
              </a:rPr>
              <a:t>simbol al </a:t>
            </a:r>
            <a:r>
              <a:rPr sz="2000" spc="-10" dirty="0">
                <a:solidFill>
                  <a:srgbClr val="FFFFFF"/>
                </a:solidFill>
                <a:latin typeface="Times New Roman" panose="02020603050405020304" pitchFamily="18" charset="0"/>
                <a:cs typeface="Times New Roman" panose="02020603050405020304" pitchFamily="18" charset="0"/>
              </a:rPr>
              <a:t>noului; </a:t>
            </a:r>
            <a:endParaRPr lang="ro-RO" sz="2000" spc="-10" dirty="0">
              <a:solidFill>
                <a:srgbClr val="FFFFFF"/>
              </a:solidFill>
              <a:latin typeface="Times New Roman" panose="02020603050405020304" pitchFamily="18" charset="0"/>
              <a:cs typeface="Times New Roman" panose="02020603050405020304" pitchFamily="18" charset="0"/>
            </a:endParaRPr>
          </a:p>
          <a:p>
            <a:pPr marL="354965" marR="5080" indent="-342900" algn="just">
              <a:spcBef>
                <a:spcPts val="1005"/>
              </a:spcBef>
              <a:buFont typeface="Wingdings" panose="05000000000000000000" pitchFamily="2" charset="2"/>
              <a:buChar char="Ø"/>
            </a:pPr>
            <a:r>
              <a:rPr lang="ro-RO" sz="2000" dirty="0">
                <a:solidFill>
                  <a:srgbClr val="FFFFFF"/>
                </a:solidFill>
                <a:latin typeface="Times New Roman" panose="02020603050405020304" pitchFamily="18" charset="0"/>
                <a:cs typeface="Times New Roman" panose="02020603050405020304" pitchFamily="18" charset="0"/>
              </a:rPr>
              <a:t>La final am</a:t>
            </a:r>
            <a:r>
              <a:rPr sz="2000" dirty="0">
                <a:solidFill>
                  <a:srgbClr val="FFFFFF"/>
                </a:solidFill>
                <a:latin typeface="Times New Roman" panose="02020603050405020304" pitchFamily="18" charset="0"/>
                <a:cs typeface="Times New Roman" panose="02020603050405020304" pitchFamily="18" charset="0"/>
              </a:rPr>
              <a:t> </a:t>
            </a:r>
            <a:r>
              <a:rPr sz="2000" spc="-10" dirty="0">
                <a:solidFill>
                  <a:srgbClr val="FFFFFF"/>
                </a:solidFill>
                <a:latin typeface="Times New Roman" panose="02020603050405020304" pitchFamily="18" charset="0"/>
                <a:cs typeface="Times New Roman" panose="02020603050405020304" pitchFamily="18" charset="0"/>
              </a:rPr>
              <a:t>concluzionat </a:t>
            </a:r>
            <a:r>
              <a:rPr sz="2000" dirty="0">
                <a:solidFill>
                  <a:srgbClr val="FFFFFF"/>
                </a:solidFill>
                <a:latin typeface="Times New Roman" panose="02020603050405020304" pitchFamily="18" charset="0"/>
                <a:cs typeface="Times New Roman" panose="02020603050405020304" pitchFamily="18" charset="0"/>
              </a:rPr>
              <a:t>că </a:t>
            </a:r>
            <a:r>
              <a:rPr sz="2000" spc="-5" dirty="0">
                <a:solidFill>
                  <a:srgbClr val="FFFFFF"/>
                </a:solidFill>
                <a:latin typeface="Times New Roman" panose="02020603050405020304" pitchFamily="18" charset="0"/>
                <a:cs typeface="Times New Roman" panose="02020603050405020304" pitchFamily="18" charset="0"/>
              </a:rPr>
              <a:t>trecerea de  la </a:t>
            </a:r>
            <a:r>
              <a:rPr sz="2000" spc="-5" dirty="0" err="1">
                <a:solidFill>
                  <a:srgbClr val="FFFFFF"/>
                </a:solidFill>
                <a:latin typeface="Times New Roman" panose="02020603050405020304" pitchFamily="18" charset="0"/>
                <a:cs typeface="Times New Roman" panose="02020603050405020304" pitchFamily="18" charset="0"/>
              </a:rPr>
              <a:t>Imperiul</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O</a:t>
            </a:r>
            <a:r>
              <a:rPr sz="2000" spc="-5" dirty="0">
                <a:solidFill>
                  <a:srgbClr val="FFFFFF"/>
                </a:solidFill>
                <a:latin typeface="Times New Roman" panose="02020603050405020304" pitchFamily="18" charset="0"/>
                <a:cs typeface="Times New Roman" panose="02020603050405020304" pitchFamily="18" charset="0"/>
              </a:rPr>
              <a:t>toman la </a:t>
            </a:r>
            <a:r>
              <a:rPr sz="2000" spc="-15" dirty="0">
                <a:solidFill>
                  <a:srgbClr val="FFFFFF"/>
                </a:solidFill>
                <a:latin typeface="Times New Roman" panose="02020603050405020304" pitchFamily="18" charset="0"/>
                <a:cs typeface="Times New Roman" panose="02020603050405020304" pitchFamily="18" charset="0"/>
              </a:rPr>
              <a:t>Turcia </a:t>
            </a:r>
            <a:r>
              <a:rPr sz="2000" spc="-5" dirty="0">
                <a:solidFill>
                  <a:srgbClr val="FFFFFF"/>
                </a:solidFill>
                <a:latin typeface="Times New Roman" panose="02020603050405020304" pitchFamily="18" charset="0"/>
                <a:cs typeface="Times New Roman" panose="02020603050405020304" pitchFamily="18" charset="0"/>
              </a:rPr>
              <a:t>modernă </a:t>
            </a:r>
            <a:r>
              <a:rPr sz="2000" dirty="0">
                <a:solidFill>
                  <a:srgbClr val="FFFFFF"/>
                </a:solidFill>
                <a:latin typeface="Times New Roman" panose="02020603050405020304" pitchFamily="18" charset="0"/>
                <a:cs typeface="Times New Roman" panose="02020603050405020304" pitchFamily="18" charset="0"/>
              </a:rPr>
              <a:t>s-a </a:t>
            </a:r>
            <a:r>
              <a:rPr sz="2000" spc="-5" dirty="0">
                <a:solidFill>
                  <a:srgbClr val="FFFFFF"/>
                </a:solidFill>
                <a:latin typeface="Times New Roman" panose="02020603050405020304" pitchFamily="18" charset="0"/>
                <a:cs typeface="Times New Roman" panose="02020603050405020304" pitchFamily="18" charset="0"/>
              </a:rPr>
              <a:t>efectuat într-un interval relativ scurt, Ankara </a:t>
            </a:r>
            <a:r>
              <a:rPr sz="2000" spc="-10" dirty="0" err="1">
                <a:solidFill>
                  <a:srgbClr val="FFFFFF"/>
                </a:solidFill>
                <a:latin typeface="Times New Roman" panose="02020603050405020304" pitchFamily="18" charset="0"/>
                <a:cs typeface="Times New Roman" panose="02020603050405020304" pitchFamily="18" charset="0"/>
              </a:rPr>
              <a:t>preluând</a:t>
            </a:r>
            <a:r>
              <a:rPr sz="2000" spc="-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 la Istanbul  </a:t>
            </a:r>
            <a:r>
              <a:rPr sz="2000" dirty="0">
                <a:solidFill>
                  <a:srgbClr val="FFFFFF"/>
                </a:solidFill>
                <a:latin typeface="Times New Roman" panose="02020603050405020304" pitchFamily="18" charset="0"/>
                <a:cs typeface="Times New Roman" panose="02020603050405020304" pitchFamily="18" charset="0"/>
              </a:rPr>
              <a:t>statutul </a:t>
            </a:r>
            <a:r>
              <a:rPr sz="2000" spc="-5" dirty="0">
                <a:solidFill>
                  <a:srgbClr val="FFFFFF"/>
                </a:solidFill>
                <a:latin typeface="Times New Roman" panose="02020603050405020304" pitchFamily="18" charset="0"/>
                <a:cs typeface="Times New Roman" panose="02020603050405020304" pitchFamily="18" charset="0"/>
              </a:rPr>
              <a:t>de capitală </a:t>
            </a:r>
            <a:r>
              <a:rPr sz="2000" dirty="0">
                <a:solidFill>
                  <a:srgbClr val="FFFFFF"/>
                </a:solidFill>
                <a:latin typeface="Times New Roman" panose="02020603050405020304" pitchFamily="18" charset="0"/>
                <a:cs typeface="Times New Roman" panose="02020603050405020304" pitchFamily="18" charset="0"/>
              </a:rPr>
              <a:t>a </a:t>
            </a:r>
            <a:r>
              <a:rPr lang="ro-RO" sz="2000" spc="-10" dirty="0">
                <a:solidFill>
                  <a:srgbClr val="FFFFFF"/>
                </a:solidFill>
                <a:latin typeface="Times New Roman" panose="02020603050405020304" pitchFamily="18" charset="0"/>
                <a:cs typeface="Times New Roman" panose="02020603050405020304" pitchFamily="18" charset="0"/>
              </a:rPr>
              <a:t>statului</a:t>
            </a:r>
            <a:r>
              <a:rPr sz="2000" spc="-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modern</a:t>
            </a:r>
            <a:r>
              <a:rPr sz="2000" spc="35"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turc</a:t>
            </a:r>
            <a:r>
              <a:rPr sz="2000" dirty="0">
                <a:solidFill>
                  <a:srgbClr val="FFFFFF"/>
                </a:solidFill>
                <a:latin typeface="Times New Roman" panose="02020603050405020304" pitchFamily="18" charset="0"/>
                <a:cs typeface="Times New Roman" panose="02020603050405020304" pitchFamily="18" charset="0"/>
              </a:rPr>
              <a:t>.</a:t>
            </a:r>
            <a:endParaRPr lang="ro-RO" sz="2000" dirty="0">
              <a:latin typeface="Times New Roman" panose="02020603050405020304" pitchFamily="18" charset="0"/>
              <a:cs typeface="Times New Roman" panose="02020603050405020304" pitchFamily="18" charset="0"/>
            </a:endParaRPr>
          </a:p>
          <a:p>
            <a:pPr marL="354965" marR="5080" indent="-342900" algn="just">
              <a:spcBef>
                <a:spcPts val="1005"/>
              </a:spcBef>
              <a:buFont typeface="Wingdings" panose="05000000000000000000" pitchFamily="2" charset="2"/>
              <a:buChar char="Ø"/>
            </a:pPr>
            <a:r>
              <a:rPr sz="2000" spc="-5" dirty="0" err="1">
                <a:solidFill>
                  <a:srgbClr val="FFFFFF"/>
                </a:solidFill>
                <a:latin typeface="Times New Roman" panose="02020603050405020304" pitchFamily="18" charset="0"/>
                <a:cs typeface="Times New Roman" panose="02020603050405020304" pitchFamily="18" charset="0"/>
              </a:rPr>
              <a:t>Rezultate</a:t>
            </a:r>
            <a:r>
              <a:rPr sz="2000" spc="-5" dirty="0">
                <a:solidFill>
                  <a:srgbClr val="FFFFFF"/>
                </a:solidFill>
                <a:latin typeface="Times New Roman" panose="02020603050405020304" pitchFamily="18" charset="0"/>
                <a:cs typeface="Times New Roman" panose="02020603050405020304" pitchFamily="18" charset="0"/>
              </a:rPr>
              <a:t>:</a:t>
            </a:r>
            <a:r>
              <a:rPr sz="2000" b="1" spc="-5" dirty="0">
                <a:solidFill>
                  <a:srgbClr val="FFFFFF"/>
                </a:solidFill>
                <a:latin typeface="Times New Roman" panose="02020603050405020304" pitchFamily="18" charset="0"/>
                <a:cs typeface="Times New Roman" panose="02020603050405020304" pitchFamily="18" charset="0"/>
              </a:rPr>
              <a:t> </a:t>
            </a:r>
            <a:r>
              <a:rPr sz="2000" spc="-95" dirty="0">
                <a:solidFill>
                  <a:srgbClr val="FFFFFF"/>
                </a:solidFill>
                <a:latin typeface="Times New Roman" panose="02020603050405020304" pitchFamily="18" charset="0"/>
                <a:cs typeface="Times New Roman" panose="02020603050405020304" pitchFamily="18" charset="0"/>
              </a:rPr>
              <a:t>informații </a:t>
            </a:r>
            <a:r>
              <a:rPr sz="2000" spc="-5" dirty="0">
                <a:solidFill>
                  <a:srgbClr val="FFFFFF"/>
                </a:solidFill>
                <a:latin typeface="Times New Roman" panose="02020603050405020304" pitchFamily="18" charset="0"/>
                <a:cs typeface="Times New Roman" panose="02020603050405020304" pitchFamily="18" charset="0"/>
              </a:rPr>
              <a:t>despre </a:t>
            </a:r>
            <a:r>
              <a:rPr sz="2000" dirty="0">
                <a:solidFill>
                  <a:srgbClr val="FFFFFF"/>
                </a:solidFill>
                <a:latin typeface="Times New Roman" panose="02020603050405020304" pitchFamily="18" charset="0"/>
                <a:cs typeface="Times New Roman" panose="02020603050405020304" pitchFamily="18" charset="0"/>
              </a:rPr>
              <a:t>Mustafa </a:t>
            </a:r>
            <a:r>
              <a:rPr sz="2000" spc="-5" dirty="0">
                <a:solidFill>
                  <a:srgbClr val="FFFFFF"/>
                </a:solidFill>
                <a:latin typeface="Times New Roman" panose="02020603050405020304" pitchFamily="18" charset="0"/>
                <a:cs typeface="Times New Roman" panose="02020603050405020304" pitchFamily="18" charset="0"/>
              </a:rPr>
              <a:t>Kemal </a:t>
            </a:r>
            <a:r>
              <a:rPr sz="2000" dirty="0">
                <a:solidFill>
                  <a:srgbClr val="FFFFFF"/>
                </a:solidFill>
                <a:latin typeface="Times New Roman" panose="02020603050405020304" pitchFamily="18" charset="0"/>
                <a:cs typeface="Times New Roman" panose="02020603050405020304" pitchFamily="18" charset="0"/>
              </a:rPr>
              <a:t>Atatürk </a:t>
            </a:r>
            <a:r>
              <a:rPr sz="2000" spc="-285" dirty="0">
                <a:solidFill>
                  <a:srgbClr val="FFFFFF"/>
                </a:solidFill>
                <a:latin typeface="Times New Roman" panose="02020603050405020304" pitchFamily="18" charset="0"/>
                <a:cs typeface="Times New Roman" panose="02020603050405020304" pitchFamily="18" charset="0"/>
              </a:rPr>
              <a:t>și </a:t>
            </a:r>
            <a:r>
              <a:rPr sz="2000" spc="-5" dirty="0">
                <a:solidFill>
                  <a:srgbClr val="FFFFFF"/>
                </a:solidFill>
                <a:latin typeface="Times New Roman" panose="02020603050405020304" pitchFamily="18" charset="0"/>
                <a:cs typeface="Times New Roman" panose="02020603050405020304" pitchFamily="18" charset="0"/>
              </a:rPr>
              <a:t>despre lupta poporului </a:t>
            </a:r>
            <a:r>
              <a:rPr sz="2000" dirty="0">
                <a:solidFill>
                  <a:srgbClr val="FFFFFF"/>
                </a:solidFill>
                <a:latin typeface="Times New Roman" panose="02020603050405020304" pitchFamily="18" charset="0"/>
                <a:cs typeface="Times New Roman" panose="02020603050405020304" pitchFamily="18" charset="0"/>
              </a:rPr>
              <a:t>turc </a:t>
            </a:r>
            <a:r>
              <a:rPr sz="2000" spc="-5" dirty="0">
                <a:solidFill>
                  <a:srgbClr val="FFFFFF"/>
                </a:solidFill>
                <a:latin typeface="Times New Roman" panose="02020603050405020304" pitchFamily="18" charset="0"/>
                <a:cs typeface="Times New Roman" panose="02020603050405020304" pitchFamily="18" charset="0"/>
              </a:rPr>
              <a:t>pentru </a:t>
            </a:r>
            <a:r>
              <a:rPr sz="2000" spc="-95" dirty="0" err="1">
                <a:solidFill>
                  <a:srgbClr val="FFFFFF"/>
                </a:solidFill>
                <a:latin typeface="Times New Roman" panose="02020603050405020304" pitchFamily="18" charset="0"/>
                <a:cs typeface="Times New Roman" panose="02020603050405020304" pitchFamily="18" charset="0"/>
              </a:rPr>
              <a:t>independență</a:t>
            </a:r>
            <a:r>
              <a:rPr sz="2000" spc="-95" dirty="0">
                <a:solidFill>
                  <a:srgbClr val="FFFFFF"/>
                </a:solidFill>
                <a:latin typeface="Times New Roman" panose="02020603050405020304" pitchFamily="18" charset="0"/>
                <a:cs typeface="Times New Roman" panose="02020603050405020304" pitchFamily="18" charset="0"/>
              </a:rPr>
              <a:t> </a:t>
            </a:r>
            <a:r>
              <a:rPr lang="ro-RO" sz="2000" spc="-235" dirty="0">
                <a:solidFill>
                  <a:srgbClr val="FFFFFF"/>
                </a:solidFill>
                <a:latin typeface="Times New Roman" panose="02020603050405020304" pitchFamily="18" charset="0"/>
                <a:cs typeface="Times New Roman" panose="02020603050405020304" pitchFamily="18" charset="0"/>
              </a:rPr>
              <a:t>în urma </a:t>
            </a:r>
            <a:r>
              <a:rPr sz="2000" spc="-5" dirty="0" err="1">
                <a:solidFill>
                  <a:srgbClr val="FFFFFF"/>
                </a:solidFill>
                <a:latin typeface="Times New Roman" panose="02020603050405020304" pitchFamily="18" charset="0"/>
                <a:cs typeface="Times New Roman" panose="02020603050405020304" pitchFamily="18" charset="0"/>
              </a:rPr>
              <a:t>vizitarea</a:t>
            </a:r>
            <a:r>
              <a:rPr sz="2000" spc="-5" dirty="0">
                <a:solidFill>
                  <a:srgbClr val="FFFFFF"/>
                </a:solidFill>
                <a:latin typeface="Times New Roman" panose="02020603050405020304" pitchFamily="18" charset="0"/>
                <a:cs typeface="Times New Roman" panose="02020603050405020304" pitchFamily="18" charset="0"/>
              </a:rPr>
              <a:t> Muzeului </a:t>
            </a:r>
            <a:r>
              <a:rPr sz="2000" dirty="0">
                <a:solidFill>
                  <a:srgbClr val="FFFFFF"/>
                </a:solidFill>
                <a:latin typeface="Times New Roman" panose="02020603050405020304" pitchFamily="18" charset="0"/>
                <a:cs typeface="Times New Roman" panose="02020603050405020304" pitchFamily="18" charset="0"/>
              </a:rPr>
              <a:t>Atatürk </a:t>
            </a:r>
            <a:r>
              <a:rPr sz="2000" spc="-5" dirty="0">
                <a:solidFill>
                  <a:srgbClr val="FFFFFF"/>
                </a:solidFill>
                <a:latin typeface="Times New Roman" panose="02020603050405020304" pitchFamily="18" charset="0"/>
                <a:cs typeface="Times New Roman" panose="02020603050405020304" pitchFamily="18" charset="0"/>
              </a:rPr>
              <a:t>din Ankara (Antikabir), </a:t>
            </a:r>
            <a:r>
              <a:rPr sz="2000" dirty="0">
                <a:solidFill>
                  <a:srgbClr val="FFFFFF"/>
                </a:solidFill>
                <a:latin typeface="Times New Roman" panose="02020603050405020304" pitchFamily="18" charset="0"/>
                <a:cs typeface="Times New Roman" panose="02020603050405020304" pitchFamily="18" charset="0"/>
              </a:rPr>
              <a:t>o </a:t>
            </a:r>
            <a:r>
              <a:rPr sz="2000" spc="-10" dirty="0">
                <a:solidFill>
                  <a:srgbClr val="FFFFFF"/>
                </a:solidFill>
                <a:latin typeface="Times New Roman" panose="02020603050405020304" pitchFamily="18" charset="0"/>
                <a:cs typeface="Times New Roman" panose="02020603050405020304" pitchFamily="18" charset="0"/>
              </a:rPr>
              <a:t>perspectivă </a:t>
            </a:r>
            <a:r>
              <a:rPr sz="2000" spc="-5" dirty="0">
                <a:solidFill>
                  <a:srgbClr val="FFFFFF"/>
                </a:solidFill>
                <a:latin typeface="Times New Roman" panose="02020603050405020304" pitchFamily="18" charset="0"/>
                <a:cs typeface="Times New Roman" panose="02020603050405020304" pitchFamily="18" charset="0"/>
              </a:rPr>
              <a:t>asupra </a:t>
            </a:r>
            <a:r>
              <a:rPr sz="2000" spc="-110" dirty="0">
                <a:solidFill>
                  <a:srgbClr val="FFFFFF"/>
                </a:solidFill>
                <a:latin typeface="Times New Roman" panose="02020603050405020304" pitchFamily="18" charset="0"/>
                <a:cs typeface="Times New Roman" panose="02020603050405020304" pitchFamily="18" charset="0"/>
              </a:rPr>
              <a:t>societății </a:t>
            </a:r>
            <a:r>
              <a:rPr sz="2000" spc="-5" dirty="0">
                <a:solidFill>
                  <a:srgbClr val="FFFFFF"/>
                </a:solidFill>
                <a:latin typeface="Times New Roman" panose="02020603050405020304" pitchFamily="18" charset="0"/>
                <a:cs typeface="Times New Roman" panose="02020603050405020304" pitchFamily="18" charset="0"/>
              </a:rPr>
              <a:t>modern</a:t>
            </a:r>
            <a:r>
              <a:rPr sz="2000" spc="7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turce.</a:t>
            </a:r>
            <a:endParaRP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4811170-566B-486C-98DB-56F25EBF9ABB}"/>
              </a:ext>
            </a:extLst>
          </p:cNvPr>
          <p:cNvSpPr>
            <a:spLocks noGrp="1"/>
          </p:cNvSpPr>
          <p:nvPr>
            <p:ph type="title"/>
          </p:nvPr>
        </p:nvSpPr>
        <p:spPr>
          <a:xfrm>
            <a:off x="646111" y="452718"/>
            <a:ext cx="9404723" cy="690282"/>
          </a:xfrm>
        </p:spPr>
        <p:txBody>
          <a:bodyPr/>
          <a:lstStyle/>
          <a:p>
            <a:r>
              <a:rPr lang="de-DE" sz="3600" dirty="0"/>
              <a:t>   Der sechste Tag</a:t>
            </a:r>
            <a:endParaRPr lang="ro-RO" sz="3600" dirty="0"/>
          </a:p>
        </p:txBody>
      </p:sp>
      <p:sp>
        <p:nvSpPr>
          <p:cNvPr id="3" name="Substituent conținut 2">
            <a:extLst>
              <a:ext uri="{FF2B5EF4-FFF2-40B4-BE49-F238E27FC236}">
                <a16:creationId xmlns:a16="http://schemas.microsoft.com/office/drawing/2014/main" id="{5CD152BD-7F7E-4257-A512-77EA09A5E4EC}"/>
              </a:ext>
            </a:extLst>
          </p:cNvPr>
          <p:cNvSpPr>
            <a:spLocks noGrp="1"/>
          </p:cNvSpPr>
          <p:nvPr>
            <p:ph idx="1"/>
          </p:nvPr>
        </p:nvSpPr>
        <p:spPr>
          <a:xfrm>
            <a:off x="1103312" y="1143001"/>
            <a:ext cx="9488488" cy="4800600"/>
          </a:xfrm>
        </p:spPr>
        <p:txBody>
          <a:bodyPr>
            <a:normAutofit/>
          </a:bodyPr>
          <a:lstStyle/>
          <a:p>
            <a:pPr algn="just">
              <a:lnSpc>
                <a:spcPct val="115000"/>
              </a:lnSpc>
            </a:pPr>
            <a:endParaRPr lang="de-DE" sz="1800" dirty="0">
              <a:solidFill>
                <a:srgbClr val="000000"/>
              </a:solidFill>
              <a:effectLst/>
              <a:latin typeface="Times New Roman" panose="02020603050405020304" pitchFamily="18" charset="0"/>
              <a:ea typeface="Calibri" panose="020F0502020204030204" pitchFamily="34" charset="0"/>
            </a:endParaRPr>
          </a:p>
          <a:p>
            <a:pPr algn="just">
              <a:lnSpc>
                <a:spcPct val="115000"/>
              </a:lnSpc>
            </a:pPr>
            <a:r>
              <a:rPr lang="de-DE" dirty="0">
                <a:effectLst/>
                <a:latin typeface="Times New Roman" panose="02020603050405020304" pitchFamily="18" charset="0"/>
                <a:ea typeface="Calibri" panose="020F0502020204030204" pitchFamily="34" charset="0"/>
              </a:rPr>
              <a:t>Wir haben den Weg von </a:t>
            </a:r>
            <a:r>
              <a:rPr lang="de-DE" dirty="0" err="1">
                <a:effectLst/>
                <a:latin typeface="Times New Roman" panose="02020603050405020304" pitchFamily="18" charset="0"/>
                <a:ea typeface="Calibri" panose="020F0502020204030204" pitchFamily="34" charset="0"/>
              </a:rPr>
              <a:t>Shereflikochisar</a:t>
            </a:r>
            <a:r>
              <a:rPr lang="de-DE" dirty="0">
                <a:effectLst/>
                <a:latin typeface="Times New Roman" panose="02020603050405020304" pitchFamily="18" charset="0"/>
                <a:ea typeface="Calibri" panose="020F0502020204030204" pitchFamily="34" charset="0"/>
              </a:rPr>
              <a:t> nach Ankara gefolgt und haben Informationen über Mustafa Kemal Atatürk und die Metropole Ankara erhalten. Die Schüler besuchten </a:t>
            </a:r>
            <a:r>
              <a:rPr lang="de-DE" dirty="0" err="1">
                <a:effectLst/>
                <a:latin typeface="Times New Roman" panose="02020603050405020304" pitchFamily="18" charset="0"/>
                <a:ea typeface="Calibri" panose="020F0502020204030204" pitchFamily="34" charset="0"/>
              </a:rPr>
              <a:t>Antikabir</a:t>
            </a:r>
            <a:r>
              <a:rPr lang="de-DE" dirty="0">
                <a:effectLst/>
                <a:latin typeface="Times New Roman" panose="02020603050405020304" pitchFamily="18" charset="0"/>
                <a:ea typeface="Calibri" panose="020F0502020204030204" pitchFamily="34" charset="0"/>
              </a:rPr>
              <a:t> (Mausoleum von Atatürk), die Altstadt und Ankara </a:t>
            </a:r>
            <a:r>
              <a:rPr lang="de-DE" dirty="0" err="1">
                <a:effectLst/>
                <a:latin typeface="Times New Roman" panose="02020603050405020304" pitchFamily="18" charset="0"/>
                <a:ea typeface="Calibri" panose="020F0502020204030204" pitchFamily="34" charset="0"/>
              </a:rPr>
              <a:t>Kalesi</a:t>
            </a:r>
            <a:r>
              <a:rPr lang="de-DE" dirty="0">
                <a:effectLst/>
                <a:latin typeface="Times New Roman" panose="02020603050405020304" pitchFamily="18" charset="0"/>
                <a:ea typeface="Calibri" panose="020F0502020204030204" pitchFamily="34" charset="0"/>
              </a:rPr>
              <a:t> (Festung Ankara).  Wir haben über den Gründer der modernen Türkei und Ankara als Symbol des Neuen gesprochen; </a:t>
            </a:r>
            <a:endParaRPr lang="ro-RO" dirty="0">
              <a:effectLst/>
              <a:latin typeface="Arial" panose="020B0604020202020204" pitchFamily="34" charset="0"/>
              <a:ea typeface="Calibri" panose="020F0502020204030204" pitchFamily="34" charset="0"/>
            </a:endParaRPr>
          </a:p>
          <a:p>
            <a:pPr algn="just">
              <a:lnSpc>
                <a:spcPct val="115000"/>
              </a:lnSpc>
            </a:pPr>
            <a:r>
              <a:rPr lang="de-DE" dirty="0">
                <a:effectLst/>
                <a:latin typeface="Times New Roman" panose="02020603050405020304" pitchFamily="18" charset="0"/>
                <a:ea typeface="Calibri" panose="020F0502020204030204" pitchFamily="34" charset="0"/>
              </a:rPr>
              <a:t>Am Ende kamen wir verstanden, dass der Übergang vom Osmanischen Reich              zur modernen Türkei in relativ kurzer Zeit erfolgte, wobei Ankara dem Istanbul den Status einer Hauptstadt des modernen türkischen Staates übernahm.</a:t>
            </a:r>
            <a:endParaRPr lang="ro-RO" dirty="0">
              <a:effectLst/>
              <a:latin typeface="Arial" panose="020B0604020202020204" pitchFamily="34" charset="0"/>
              <a:ea typeface="Calibri" panose="020F0502020204030204" pitchFamily="34" charset="0"/>
            </a:endParaRPr>
          </a:p>
          <a:p>
            <a:pPr algn="just">
              <a:lnSpc>
                <a:spcPct val="115000"/>
              </a:lnSpc>
            </a:pPr>
            <a:r>
              <a:rPr lang="de-DE" dirty="0">
                <a:effectLst/>
                <a:latin typeface="Times New Roman" panose="02020603050405020304" pitchFamily="18" charset="0"/>
                <a:ea typeface="Calibri" panose="020F0502020204030204" pitchFamily="34" charset="0"/>
              </a:rPr>
              <a:t>Ergebnisse: Informationen über Mustafa Kemal Atatürk und den Unabhängigkeitskampf des türkischen Volkes nach dem Besuch des Atatürk-Museums in Ankara (</a:t>
            </a:r>
            <a:r>
              <a:rPr lang="de-DE" dirty="0" err="1">
                <a:effectLst/>
                <a:latin typeface="Times New Roman" panose="02020603050405020304" pitchFamily="18" charset="0"/>
                <a:ea typeface="Calibri" panose="020F0502020204030204" pitchFamily="34" charset="0"/>
              </a:rPr>
              <a:t>Antikabir</a:t>
            </a:r>
            <a:r>
              <a:rPr lang="de-DE" dirty="0">
                <a:effectLst/>
                <a:latin typeface="Times New Roman" panose="02020603050405020304" pitchFamily="18" charset="0"/>
                <a:ea typeface="Calibri" panose="020F0502020204030204" pitchFamily="34" charset="0"/>
              </a:rPr>
              <a:t>), einem Einblick in die moderne türkische Gesellschaft.</a:t>
            </a:r>
            <a:endParaRPr lang="ro-RO" dirty="0">
              <a:effectLst/>
              <a:latin typeface="Arial" panose="020B0604020202020204" pitchFamily="34" charset="0"/>
              <a:ea typeface="Calibri" panose="020F0502020204030204" pitchFamily="34" charset="0"/>
            </a:endParaRPr>
          </a:p>
          <a:p>
            <a:pPr marL="0" indent="0" algn="just">
              <a:lnSpc>
                <a:spcPct val="115000"/>
              </a:lnSpc>
              <a:buNone/>
            </a:pPr>
            <a:endParaRPr lang="ro-RO" sz="1800" dirty="0">
              <a:solidFill>
                <a:srgbClr val="000000"/>
              </a:solidFill>
              <a:effectLst/>
              <a:latin typeface="Arial" panose="020B0604020202020204" pitchFamily="34" charset="0"/>
              <a:ea typeface="Calibri" panose="020F0502020204030204" pitchFamily="34" charset="0"/>
            </a:endParaRPr>
          </a:p>
          <a:p>
            <a:endParaRPr lang="ro-RO" dirty="0"/>
          </a:p>
        </p:txBody>
      </p:sp>
    </p:spTree>
    <p:extLst>
      <p:ext uri="{BB962C8B-B14F-4D97-AF65-F5344CB8AC3E}">
        <p14:creationId xmlns:p14="http://schemas.microsoft.com/office/powerpoint/2010/main" val="1562418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225135"/>
            <a:ext cx="7137621" cy="566822"/>
          </a:xfrm>
          <a:prstGeom prst="rect">
            <a:avLst/>
          </a:prstGeom>
        </p:spPr>
        <p:txBody>
          <a:bodyPr vert="horz" wrap="square" lIns="0" tIns="12700" rIns="0" bIns="0" rtlCol="0">
            <a:spAutoFit/>
          </a:bodyPr>
          <a:lstStyle/>
          <a:p>
            <a:pPr marL="12700">
              <a:lnSpc>
                <a:spcPct val="100000"/>
              </a:lnSpc>
              <a:spcBef>
                <a:spcPts val="100"/>
              </a:spcBef>
            </a:pPr>
            <a:r>
              <a:rPr sz="3600" dirty="0" err="1"/>
              <a:t>Ziua</a:t>
            </a:r>
            <a:r>
              <a:rPr sz="3600" spc="-90" dirty="0"/>
              <a:t> </a:t>
            </a:r>
            <a:r>
              <a:rPr lang="de-DE" sz="3600" spc="-5" dirty="0"/>
              <a:t> a </a:t>
            </a:r>
            <a:r>
              <a:rPr lang="ro-RO" sz="3600" spc="-5" dirty="0"/>
              <a:t>șasea. </a:t>
            </a:r>
            <a:r>
              <a:rPr lang="ro-RO" sz="3600" spc="-5" dirty="0" err="1"/>
              <a:t>Antikabir</a:t>
            </a:r>
            <a:endParaRPr sz="3600" spc="-5" dirty="0"/>
          </a:p>
        </p:txBody>
      </p:sp>
      <p:sp>
        <p:nvSpPr>
          <p:cNvPr id="3" name="object 3"/>
          <p:cNvSpPr/>
          <p:nvPr/>
        </p:nvSpPr>
        <p:spPr>
          <a:xfrm>
            <a:off x="6553199" y="1397507"/>
            <a:ext cx="5029201" cy="429920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600" y="1397507"/>
            <a:ext cx="5148074" cy="429920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86D0422-08C0-4F2E-8014-4270ABD0F974}"/>
              </a:ext>
            </a:extLst>
          </p:cNvPr>
          <p:cNvSpPr>
            <a:spLocks noGrp="1"/>
          </p:cNvSpPr>
          <p:nvPr>
            <p:ph type="title"/>
          </p:nvPr>
        </p:nvSpPr>
        <p:spPr>
          <a:xfrm>
            <a:off x="646111" y="452718"/>
            <a:ext cx="9404723" cy="766482"/>
          </a:xfrm>
        </p:spPr>
        <p:txBody>
          <a:bodyPr/>
          <a:lstStyle/>
          <a:p>
            <a:r>
              <a:rPr lang="ro-RO" sz="3600" dirty="0">
                <a:solidFill>
                  <a:schemeClr val="bg1"/>
                </a:solidFill>
              </a:rPr>
              <a:t>Muzeul Civilizației Anatoliene </a:t>
            </a:r>
          </a:p>
        </p:txBody>
      </p:sp>
      <p:pic>
        <p:nvPicPr>
          <p:cNvPr id="4" name="Imagine 3" descr="O imagine care conține text, clădire, exterior, drum&#10;&#10;Descriere generată automat">
            <a:extLst>
              <a:ext uri="{FF2B5EF4-FFF2-40B4-BE49-F238E27FC236}">
                <a16:creationId xmlns:a16="http://schemas.microsoft.com/office/drawing/2014/main" id="{8909067D-1762-47BF-84D8-B7E86AA41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1219200"/>
            <a:ext cx="6934200" cy="5334000"/>
          </a:xfrm>
          <a:prstGeom prst="rect">
            <a:avLst/>
          </a:prstGeom>
        </p:spPr>
      </p:pic>
    </p:spTree>
    <p:extLst>
      <p:ext uri="{BB962C8B-B14F-4D97-AF65-F5344CB8AC3E}">
        <p14:creationId xmlns:p14="http://schemas.microsoft.com/office/powerpoint/2010/main" val="453036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p:nvPr/>
        </p:nvSpPr>
        <p:spPr>
          <a:xfrm>
            <a:off x="609600" y="1322832"/>
            <a:ext cx="4876800" cy="423976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77000" y="1320374"/>
            <a:ext cx="4724400" cy="423976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457200"/>
            <a:ext cx="7238999" cy="566822"/>
          </a:xfrm>
          <a:prstGeom prst="rect">
            <a:avLst/>
          </a:prstGeom>
        </p:spPr>
        <p:txBody>
          <a:bodyPr vert="horz" wrap="square" lIns="0" tIns="12700" rIns="0" bIns="0" rtlCol="0">
            <a:spAutoFit/>
          </a:bodyPr>
          <a:lstStyle/>
          <a:p>
            <a:pPr marL="12700">
              <a:lnSpc>
                <a:spcPct val="100000"/>
              </a:lnSpc>
              <a:spcBef>
                <a:spcPts val="100"/>
              </a:spcBef>
            </a:pPr>
            <a:r>
              <a:rPr sz="3600" dirty="0" err="1"/>
              <a:t>Ziua</a:t>
            </a:r>
            <a:r>
              <a:rPr sz="3600" spc="-90" dirty="0"/>
              <a:t> </a:t>
            </a:r>
            <a:r>
              <a:rPr lang="ro-RO" sz="3600" spc="-5" dirty="0"/>
              <a:t>a șaptea/ </a:t>
            </a:r>
            <a:r>
              <a:rPr lang="ro-RO" sz="3600" spc="-5" dirty="0" err="1"/>
              <a:t>Der</a:t>
            </a:r>
            <a:r>
              <a:rPr lang="ro-RO" sz="3600" spc="-5" dirty="0"/>
              <a:t> </a:t>
            </a:r>
            <a:r>
              <a:rPr lang="ro-RO" sz="3600" spc="-5" dirty="0" err="1"/>
              <a:t>siebte</a:t>
            </a:r>
            <a:r>
              <a:rPr lang="ro-RO" sz="3600" spc="-5" dirty="0"/>
              <a:t> </a:t>
            </a:r>
            <a:r>
              <a:rPr lang="ro-RO" sz="3600" spc="-5" dirty="0" err="1"/>
              <a:t>Tag</a:t>
            </a:r>
            <a:endParaRPr sz="3600" spc="-5" dirty="0"/>
          </a:p>
        </p:txBody>
      </p:sp>
      <p:sp>
        <p:nvSpPr>
          <p:cNvPr id="3" name="object 3"/>
          <p:cNvSpPr txBox="1"/>
          <p:nvPr/>
        </p:nvSpPr>
        <p:spPr>
          <a:xfrm>
            <a:off x="1295400" y="2590800"/>
            <a:ext cx="9829800" cy="2912144"/>
          </a:xfrm>
          <a:prstGeom prst="rect">
            <a:avLst/>
          </a:prstGeom>
        </p:spPr>
        <p:txBody>
          <a:bodyPr vert="horz" wrap="square" lIns="0" tIns="12700" rIns="0" bIns="0" rtlCol="0">
            <a:spAutoFit/>
          </a:bodyPr>
          <a:lstStyle/>
          <a:p>
            <a:pPr marL="1905" algn="just">
              <a:lnSpc>
                <a:spcPct val="200000"/>
              </a:lnSpc>
              <a:spcBef>
                <a:spcPts val="100"/>
              </a:spcBef>
            </a:pPr>
            <a:r>
              <a:rPr sz="2000" dirty="0" err="1">
                <a:solidFill>
                  <a:srgbClr val="FFFFFF"/>
                </a:solidFill>
                <a:latin typeface="Times New Roman" panose="02020603050405020304" pitchFamily="18" charset="0"/>
                <a:cs typeface="Times New Roman" panose="02020603050405020304" pitchFamily="18" charset="0"/>
              </a:rPr>
              <a:t>În</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această ultimă </a:t>
            </a:r>
            <a:r>
              <a:rPr sz="2000" dirty="0">
                <a:solidFill>
                  <a:srgbClr val="FFFFFF"/>
                </a:solidFill>
                <a:latin typeface="Times New Roman" panose="02020603050405020304" pitchFamily="18" charset="0"/>
                <a:cs typeface="Times New Roman" panose="02020603050405020304" pitchFamily="18" charset="0"/>
              </a:rPr>
              <a:t>zi </a:t>
            </a:r>
            <a:r>
              <a:rPr sz="2000" spc="-5" dirty="0">
                <a:solidFill>
                  <a:srgbClr val="FFFFFF"/>
                </a:solidFill>
                <a:latin typeface="Times New Roman" panose="02020603050405020304" pitchFamily="18" charset="0"/>
                <a:cs typeface="Times New Roman" panose="02020603050405020304" pitchFamily="18" charset="0"/>
              </a:rPr>
              <a:t>am </a:t>
            </a:r>
            <a:r>
              <a:rPr sz="2000" spc="-10" dirty="0">
                <a:solidFill>
                  <a:srgbClr val="FFFFFF"/>
                </a:solidFill>
                <a:latin typeface="Times New Roman" panose="02020603050405020304" pitchFamily="18" charset="0"/>
                <a:cs typeface="Times New Roman" panose="02020603050405020304" pitchFamily="18" charset="0"/>
              </a:rPr>
              <a:t>avut </a:t>
            </a:r>
            <a:r>
              <a:rPr sz="2000" dirty="0">
                <a:solidFill>
                  <a:srgbClr val="FFFFFF"/>
                </a:solidFill>
                <a:latin typeface="Times New Roman" panose="02020603050405020304" pitchFamily="18" charset="0"/>
                <a:cs typeface="Times New Roman" panose="02020603050405020304" pitchFamily="18" charset="0"/>
              </a:rPr>
              <a:t>ca </a:t>
            </a:r>
            <a:r>
              <a:rPr sz="2000" spc="-5" dirty="0">
                <a:solidFill>
                  <a:srgbClr val="FFFFFF"/>
                </a:solidFill>
                <a:latin typeface="Times New Roman" panose="02020603050405020304" pitchFamily="18" charset="0"/>
                <a:cs typeface="Times New Roman" panose="02020603050405020304" pitchFamily="18" charset="0"/>
              </a:rPr>
              <a:t>target </a:t>
            </a:r>
            <a:r>
              <a:rPr sz="2000" spc="-10" dirty="0" err="1">
                <a:solidFill>
                  <a:srgbClr val="FFFFFF"/>
                </a:solidFill>
                <a:latin typeface="Times New Roman" panose="02020603050405020304" pitchFamily="18" charset="0"/>
                <a:cs typeface="Times New Roman" panose="02020603050405020304" pitchFamily="18" charset="0"/>
              </a:rPr>
              <a:t>evaluarea</a:t>
            </a:r>
            <a:r>
              <a:rPr sz="2000" spc="-10" dirty="0">
                <a:solidFill>
                  <a:srgbClr val="FFFFFF"/>
                </a:solidFill>
                <a:latin typeface="Times New Roman" panose="02020603050405020304" pitchFamily="18" charset="0"/>
                <a:cs typeface="Times New Roman" panose="02020603050405020304" pitchFamily="18" charset="0"/>
              </a:rPr>
              <a:t> </a:t>
            </a:r>
            <a:r>
              <a:rPr sz="2000" spc="-80" dirty="0" err="1">
                <a:solidFill>
                  <a:srgbClr val="FFFFFF"/>
                </a:solidFill>
                <a:latin typeface="Times New Roman" panose="02020603050405020304" pitchFamily="18" charset="0"/>
                <a:cs typeface="Times New Roman" panose="02020603050405020304" pitchFamily="18" charset="0"/>
              </a:rPr>
              <a:t>activități</a:t>
            </a:r>
            <a:r>
              <a:rPr lang="ro-RO" sz="2000" spc="-80" dirty="0">
                <a:solidFill>
                  <a:srgbClr val="FFFFFF"/>
                </a:solidFill>
                <a:latin typeface="Times New Roman" panose="02020603050405020304" pitchFamily="18" charset="0"/>
                <a:cs typeface="Times New Roman" panose="02020603050405020304" pitchFamily="18" charset="0"/>
              </a:rPr>
              <a:t>i transnaționale</a:t>
            </a:r>
            <a:r>
              <a:rPr sz="2000" spc="140" dirty="0">
                <a:solidFill>
                  <a:srgbClr val="FFFFFF"/>
                </a:solidFill>
                <a:latin typeface="Times New Roman" panose="02020603050405020304" pitchFamily="18" charset="0"/>
                <a:cs typeface="Times New Roman" panose="02020603050405020304" pitchFamily="18" charset="0"/>
              </a:rPr>
              <a:t> </a:t>
            </a:r>
            <a:r>
              <a:rPr sz="2000" spc="-45" dirty="0" err="1">
                <a:solidFill>
                  <a:srgbClr val="FFFFFF"/>
                </a:solidFill>
                <a:latin typeface="Times New Roman" panose="02020603050405020304" pitchFamily="18" charset="0"/>
                <a:cs typeface="Times New Roman" panose="02020603050405020304" pitchFamily="18" charset="0"/>
              </a:rPr>
              <a:t>desfășurate</a:t>
            </a:r>
            <a:r>
              <a:rPr lang="ro-RO" sz="2000" spc="-45" dirty="0">
                <a:solidFill>
                  <a:srgbClr val="FFFFFF"/>
                </a:solidFill>
                <a:latin typeface="Times New Roman" panose="02020603050405020304" pitchFamily="18" charset="0"/>
                <a:cs typeface="Times New Roman" panose="02020603050405020304" pitchFamily="18" charset="0"/>
              </a:rPr>
              <a:t> și încheiere ei</a:t>
            </a:r>
            <a:r>
              <a:rPr sz="2000" spc="-125" dirty="0">
                <a:solidFill>
                  <a:srgbClr val="FFFFFF"/>
                </a:solidFill>
                <a:latin typeface="Times New Roman" panose="02020603050405020304" pitchFamily="18" charset="0"/>
                <a:cs typeface="Times New Roman" panose="02020603050405020304" pitchFamily="18" charset="0"/>
              </a:rPr>
              <a:t>.</a:t>
            </a:r>
            <a:endParaRPr lang="ro-RO" sz="2000" spc="-125" dirty="0">
              <a:solidFill>
                <a:srgbClr val="FFFFFF"/>
              </a:solidFill>
              <a:latin typeface="Times New Roman" panose="02020603050405020304" pitchFamily="18" charset="0"/>
              <a:cs typeface="Times New Roman" panose="02020603050405020304" pitchFamily="18" charset="0"/>
            </a:endParaRPr>
          </a:p>
          <a:p>
            <a:pPr marL="1905" algn="just">
              <a:lnSpc>
                <a:spcPct val="200000"/>
              </a:lnSpc>
              <a:spcBef>
                <a:spcPts val="100"/>
              </a:spcBef>
            </a:pPr>
            <a:r>
              <a:rPr lang="de-DE" sz="1800" dirty="0">
                <a:effectLst/>
                <a:latin typeface="Times New Roman" panose="02020603050405020304" pitchFamily="18" charset="0"/>
                <a:ea typeface="Calibri" panose="020F0502020204030204" pitchFamily="34" charset="0"/>
              </a:rPr>
              <a:t>An diesem letzten Tag hatten wir als Target die Auswertung der durchgeführten transnationalen Aktivität und ihren Abschluss.</a:t>
            </a:r>
            <a:endParaRPr lang="ro-RO" sz="1800" dirty="0">
              <a:effectLst/>
              <a:latin typeface="Arial" panose="020B0604020202020204" pitchFamily="34" charset="0"/>
              <a:ea typeface="Calibri" panose="020F0502020204030204" pitchFamily="34" charset="0"/>
            </a:endParaRPr>
          </a:p>
          <a:p>
            <a:pPr marL="1905" algn="just">
              <a:lnSpc>
                <a:spcPct val="200000"/>
              </a:lnSpc>
              <a:spcBef>
                <a:spcPts val="100"/>
              </a:spcBef>
            </a:pPr>
            <a:endParaRPr lang="ro-RO" sz="2000" spc="-125" dirty="0">
              <a:solidFill>
                <a:srgbClr val="FFFFFF"/>
              </a:solidFill>
              <a:latin typeface="Times New Roman" panose="02020603050405020304" pitchFamily="18" charset="0"/>
              <a:cs typeface="Times New Roman" panose="02020603050405020304" pitchFamily="18" charset="0"/>
            </a:endParaRPr>
          </a:p>
          <a:p>
            <a:pPr marL="1905" algn="just">
              <a:lnSpc>
                <a:spcPct val="200000"/>
              </a:lnSpc>
              <a:spcBef>
                <a:spcPts val="100"/>
              </a:spcBef>
            </a:pPr>
            <a:endParaRPr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152400"/>
            <a:ext cx="7077074" cy="566822"/>
          </a:xfrm>
          <a:prstGeom prst="rect">
            <a:avLst/>
          </a:prstGeom>
        </p:spPr>
        <p:txBody>
          <a:bodyPr vert="horz" wrap="square" lIns="0" tIns="12700" rIns="0" bIns="0" rtlCol="0">
            <a:spAutoFit/>
          </a:bodyPr>
          <a:lstStyle/>
          <a:p>
            <a:pPr marL="12700">
              <a:lnSpc>
                <a:spcPct val="100000"/>
              </a:lnSpc>
              <a:spcBef>
                <a:spcPts val="100"/>
              </a:spcBef>
            </a:pPr>
            <a:r>
              <a:rPr sz="3600" dirty="0" err="1">
                <a:solidFill>
                  <a:schemeClr val="bg1"/>
                </a:solidFill>
              </a:rPr>
              <a:t>Ziua</a:t>
            </a:r>
            <a:r>
              <a:rPr sz="3600" spc="-90" dirty="0">
                <a:solidFill>
                  <a:schemeClr val="bg1"/>
                </a:solidFill>
              </a:rPr>
              <a:t> </a:t>
            </a:r>
            <a:r>
              <a:rPr lang="ro-RO" sz="3600" spc="-5" dirty="0">
                <a:solidFill>
                  <a:schemeClr val="bg1"/>
                </a:solidFill>
              </a:rPr>
              <a:t>a șaptea / </a:t>
            </a:r>
            <a:r>
              <a:rPr lang="ro-RO" sz="3600" spc="-5" dirty="0" err="1">
                <a:solidFill>
                  <a:schemeClr val="bg1"/>
                </a:solidFill>
              </a:rPr>
              <a:t>Der</a:t>
            </a:r>
            <a:r>
              <a:rPr lang="ro-RO" sz="3600" spc="-5" dirty="0">
                <a:solidFill>
                  <a:schemeClr val="bg1"/>
                </a:solidFill>
              </a:rPr>
              <a:t> </a:t>
            </a:r>
            <a:r>
              <a:rPr lang="ro-RO" sz="3600" spc="-5" dirty="0" err="1">
                <a:solidFill>
                  <a:schemeClr val="bg1"/>
                </a:solidFill>
              </a:rPr>
              <a:t>siebte</a:t>
            </a:r>
            <a:r>
              <a:rPr lang="ro-RO" sz="3600" spc="-5" dirty="0">
                <a:solidFill>
                  <a:schemeClr val="bg1"/>
                </a:solidFill>
              </a:rPr>
              <a:t> </a:t>
            </a:r>
            <a:r>
              <a:rPr lang="ro-RO" sz="3600" spc="-5" dirty="0" err="1">
                <a:solidFill>
                  <a:schemeClr val="bg1"/>
                </a:solidFill>
              </a:rPr>
              <a:t>Tag</a:t>
            </a:r>
            <a:endParaRPr sz="3600" spc="-5" dirty="0">
              <a:solidFill>
                <a:schemeClr val="bg1"/>
              </a:solidFill>
            </a:endParaRPr>
          </a:p>
        </p:txBody>
      </p:sp>
      <p:sp>
        <p:nvSpPr>
          <p:cNvPr id="3" name="object 3"/>
          <p:cNvSpPr/>
          <p:nvPr/>
        </p:nvSpPr>
        <p:spPr>
          <a:xfrm>
            <a:off x="685799" y="1426218"/>
            <a:ext cx="5029201" cy="428878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629399" y="1418844"/>
            <a:ext cx="5029201" cy="42199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06D6997-8022-4EC3-880F-B4114E6D6EA7}"/>
              </a:ext>
            </a:extLst>
          </p:cNvPr>
          <p:cNvSpPr>
            <a:spLocks noGrp="1"/>
          </p:cNvSpPr>
          <p:nvPr>
            <p:ph type="title"/>
          </p:nvPr>
        </p:nvSpPr>
        <p:spPr>
          <a:xfrm>
            <a:off x="646111" y="452718"/>
            <a:ext cx="9404723" cy="918882"/>
          </a:xfrm>
        </p:spPr>
        <p:txBody>
          <a:bodyPr/>
          <a:lstStyle/>
          <a:p>
            <a:pPr algn="ctr"/>
            <a:r>
              <a:rPr lang="ro-RO" sz="3600" dirty="0" err="1">
                <a:solidFill>
                  <a:schemeClr val="bg1"/>
                </a:solidFill>
              </a:rPr>
              <a:t>Zwischen</a:t>
            </a:r>
            <a:r>
              <a:rPr lang="ro-RO" sz="3600" dirty="0">
                <a:solidFill>
                  <a:schemeClr val="bg1"/>
                </a:solidFill>
              </a:rPr>
              <a:t> den </a:t>
            </a:r>
            <a:r>
              <a:rPr lang="ro-RO" sz="3600" dirty="0" err="1">
                <a:solidFill>
                  <a:schemeClr val="bg1"/>
                </a:solidFill>
              </a:rPr>
              <a:t>Kulturen</a:t>
            </a:r>
            <a:endParaRPr lang="ro-RO" sz="3600" dirty="0">
              <a:solidFill>
                <a:schemeClr val="bg1"/>
              </a:solidFill>
            </a:endParaRPr>
          </a:p>
        </p:txBody>
      </p:sp>
      <p:pic>
        <p:nvPicPr>
          <p:cNvPr id="7" name="Substituent conținut 6">
            <a:extLst>
              <a:ext uri="{FF2B5EF4-FFF2-40B4-BE49-F238E27FC236}">
                <a16:creationId xmlns:a16="http://schemas.microsoft.com/office/drawing/2014/main" id="{9BB698A1-D858-4B51-9CE0-B45A48C69C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1014" y="1371600"/>
            <a:ext cx="5831748" cy="4876800"/>
          </a:xfrm>
        </p:spPr>
      </p:pic>
    </p:spTree>
    <p:extLst>
      <p:ext uri="{BB962C8B-B14F-4D97-AF65-F5344CB8AC3E}">
        <p14:creationId xmlns:p14="http://schemas.microsoft.com/office/powerpoint/2010/main" val="2833465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p:nvPr/>
        </p:nvSpPr>
        <p:spPr>
          <a:xfrm>
            <a:off x="685800" y="3962400"/>
            <a:ext cx="8077200" cy="2241639"/>
          </a:xfrm>
          <a:prstGeom prst="rect">
            <a:avLst/>
          </a:prstGeom>
        </p:spPr>
        <p:txBody>
          <a:bodyPr vert="horz" wrap="square" lIns="0" tIns="12700" rIns="0" bIns="0" rtlCol="0">
            <a:spAutoFit/>
          </a:bodyPr>
          <a:lstStyle/>
          <a:p>
            <a:pPr marR="6985">
              <a:lnSpc>
                <a:spcPct val="100000"/>
              </a:lnSpc>
              <a:spcBef>
                <a:spcPts val="100"/>
              </a:spcBef>
            </a:pPr>
            <a:r>
              <a:rPr sz="2400" spc="-5" dirty="0">
                <a:latin typeface="Times New Roman" panose="02020603050405020304" pitchFamily="18" charset="0"/>
                <a:cs typeface="Times New Roman" panose="02020603050405020304" pitchFamily="18" charset="0"/>
              </a:rPr>
              <a:t>MATERIAL REALIZAT</a:t>
            </a:r>
            <a:r>
              <a:rPr sz="2400" spc="-2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DE</a:t>
            </a:r>
            <a:endParaRPr lang="ro-RO" sz="2400" spc="-5" dirty="0">
              <a:latin typeface="Times New Roman" panose="02020603050405020304" pitchFamily="18" charset="0"/>
              <a:cs typeface="Times New Roman" panose="02020603050405020304" pitchFamily="18" charset="0"/>
            </a:endParaRPr>
          </a:p>
          <a:p>
            <a:pPr marR="6985">
              <a:lnSpc>
                <a:spcPct val="100000"/>
              </a:lnSpc>
              <a:spcBef>
                <a:spcPts val="100"/>
              </a:spcBef>
            </a:pPr>
            <a:endParaRPr sz="2400" dirty="0">
              <a:latin typeface="Times New Roman" panose="02020603050405020304" pitchFamily="18" charset="0"/>
              <a:cs typeface="Times New Roman" panose="02020603050405020304" pitchFamily="18" charset="0"/>
            </a:endParaRPr>
          </a:p>
          <a:p>
            <a:pPr marR="5715">
              <a:lnSpc>
                <a:spcPct val="100000"/>
              </a:lnSpc>
              <a:spcBef>
                <a:spcPts val="5"/>
              </a:spcBef>
            </a:pPr>
            <a:r>
              <a:rPr sz="2400" spc="-5" dirty="0">
                <a:latin typeface="Times New Roman" panose="02020603050405020304" pitchFamily="18" charset="0"/>
                <a:cs typeface="Times New Roman" panose="02020603050405020304" pitchFamily="18" charset="0"/>
              </a:rPr>
              <a:t>MANOLE MĂLINA-ANDREEA, CLASA </a:t>
            </a:r>
            <a:r>
              <a:rPr sz="2400" dirty="0">
                <a:latin typeface="Times New Roman" panose="02020603050405020304" pitchFamily="18" charset="0"/>
                <a:cs typeface="Times New Roman" panose="02020603050405020304" pitchFamily="18" charset="0"/>
              </a:rPr>
              <a:t>a </a:t>
            </a:r>
            <a:r>
              <a:rPr sz="2400" spc="-5" dirty="0">
                <a:latin typeface="Times New Roman" panose="02020603050405020304" pitchFamily="18" charset="0"/>
                <a:cs typeface="Times New Roman" panose="02020603050405020304" pitchFamily="18" charset="0"/>
              </a:rPr>
              <a:t>X- </a:t>
            </a:r>
            <a:r>
              <a:rPr sz="2400" dirty="0">
                <a:latin typeface="Times New Roman" panose="02020603050405020304" pitchFamily="18" charset="0"/>
                <a:cs typeface="Times New Roman" panose="02020603050405020304" pitchFamily="18" charset="0"/>
              </a:rPr>
              <a:t>a</a:t>
            </a:r>
            <a:r>
              <a:rPr sz="2400" spc="-1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D</a:t>
            </a:r>
            <a:endParaRPr lang="ro-RO" sz="2400" dirty="0">
              <a:latin typeface="Times New Roman" panose="02020603050405020304" pitchFamily="18" charset="0"/>
              <a:cs typeface="Times New Roman" panose="02020603050405020304" pitchFamily="18" charset="0"/>
            </a:endParaRPr>
          </a:p>
          <a:p>
            <a:pPr marR="5715">
              <a:lnSpc>
                <a:spcPct val="100000"/>
              </a:lnSpc>
              <a:spcBef>
                <a:spcPts val="5"/>
              </a:spcBef>
            </a:pPr>
            <a:endParaRPr sz="2400" dirty="0">
              <a:latin typeface="Times New Roman" panose="02020603050405020304" pitchFamily="18" charset="0"/>
              <a:cs typeface="Times New Roman" panose="02020603050405020304" pitchFamily="18" charset="0"/>
            </a:endParaRPr>
          </a:p>
          <a:p>
            <a:pPr marR="5080">
              <a:lnSpc>
                <a:spcPct val="100000"/>
              </a:lnSpc>
            </a:pPr>
            <a:r>
              <a:rPr sz="2400" spc="-5" dirty="0">
                <a:latin typeface="Times New Roman" panose="02020603050405020304" pitchFamily="18" charset="0"/>
                <a:cs typeface="Times New Roman" panose="02020603050405020304" pitchFamily="18" charset="0"/>
              </a:rPr>
              <a:t>COLEGIUL </a:t>
            </a:r>
            <a:r>
              <a:rPr sz="2400" spc="-120" dirty="0">
                <a:latin typeface="Times New Roman" panose="02020603050405020304" pitchFamily="18" charset="0"/>
                <a:cs typeface="Times New Roman" panose="02020603050405020304" pitchFamily="18" charset="0"/>
              </a:rPr>
              <a:t>NAȚIONAL </a:t>
            </a:r>
            <a:r>
              <a:rPr sz="2400" spc="-5" dirty="0">
                <a:latin typeface="Times New Roman" panose="02020603050405020304" pitchFamily="18" charset="0"/>
                <a:cs typeface="Times New Roman" panose="02020603050405020304" pitchFamily="18" charset="0"/>
              </a:rPr>
              <a:t>,,GARABET IBRĂILEANU” </a:t>
            </a:r>
            <a:r>
              <a:rPr sz="2400" dirty="0">
                <a:latin typeface="Times New Roman" panose="02020603050405020304" pitchFamily="18" charset="0"/>
                <a:cs typeface="Times New Roman" panose="02020603050405020304" pitchFamily="18" charset="0"/>
              </a:rPr>
              <a:t>-</a:t>
            </a:r>
            <a:r>
              <a:rPr sz="2400" spc="155" dirty="0">
                <a:latin typeface="Times New Roman" panose="02020603050405020304" pitchFamily="18" charset="0"/>
                <a:cs typeface="Times New Roman" panose="02020603050405020304" pitchFamily="18" charset="0"/>
              </a:rPr>
              <a:t> </a:t>
            </a:r>
            <a:r>
              <a:rPr sz="2400" spc="-265" dirty="0">
                <a:latin typeface="Times New Roman" panose="02020603050405020304" pitchFamily="18" charset="0"/>
                <a:cs typeface="Times New Roman" panose="02020603050405020304" pitchFamily="18" charset="0"/>
              </a:rPr>
              <a:t>IAȘI</a:t>
            </a:r>
            <a:endParaRPr lang="ro-RO" sz="2400" spc="-265" dirty="0">
              <a:latin typeface="Times New Roman" panose="02020603050405020304" pitchFamily="18" charset="0"/>
              <a:cs typeface="Times New Roman" panose="02020603050405020304" pitchFamily="18" charset="0"/>
            </a:endParaRPr>
          </a:p>
          <a:p>
            <a:pPr marR="5080">
              <a:lnSpc>
                <a:spcPct val="100000"/>
              </a:lnSpc>
            </a:pPr>
            <a:r>
              <a:rPr lang="ro-RO" sz="2400" dirty="0">
                <a:latin typeface="Times New Roman" panose="02020603050405020304" pitchFamily="18" charset="0"/>
                <a:cs typeface="Times New Roman" panose="02020603050405020304" pitchFamily="18" charset="0"/>
              </a:rPr>
              <a:t>Coordonator: prof. dr. Carmen Bulhac</a:t>
            </a:r>
            <a:endParaRP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1" y="152400"/>
            <a:ext cx="9372600" cy="566822"/>
          </a:xfrm>
          <a:prstGeom prst="rect">
            <a:avLst/>
          </a:prstGeom>
        </p:spPr>
        <p:txBody>
          <a:bodyPr vert="horz" wrap="square" lIns="0" tIns="12700" rIns="0" bIns="0" rtlCol="0">
            <a:spAutoFit/>
          </a:bodyPr>
          <a:lstStyle/>
          <a:p>
            <a:pPr marL="228600">
              <a:lnSpc>
                <a:spcPct val="100000"/>
              </a:lnSpc>
              <a:spcBef>
                <a:spcPts val="100"/>
              </a:spcBef>
            </a:pPr>
            <a:r>
              <a:rPr sz="3600" dirty="0" err="1"/>
              <a:t>Ziua</a:t>
            </a:r>
            <a:r>
              <a:rPr sz="3600" spc="-75" dirty="0"/>
              <a:t> </a:t>
            </a:r>
            <a:r>
              <a:rPr lang="ro-RO" sz="3600" spc="-5" dirty="0"/>
              <a:t>întâi</a:t>
            </a:r>
            <a:endParaRPr sz="3600" spc="-5" dirty="0"/>
          </a:p>
        </p:txBody>
      </p:sp>
      <p:sp>
        <p:nvSpPr>
          <p:cNvPr id="3" name="object 3"/>
          <p:cNvSpPr txBox="1"/>
          <p:nvPr/>
        </p:nvSpPr>
        <p:spPr>
          <a:xfrm>
            <a:off x="190500" y="882564"/>
            <a:ext cx="11811000" cy="4852610"/>
          </a:xfrm>
          <a:prstGeom prst="rect">
            <a:avLst/>
          </a:prstGeom>
        </p:spPr>
        <p:txBody>
          <a:bodyPr vert="horz" wrap="square" lIns="0" tIns="12700" rIns="0" bIns="0" rtlCol="0">
            <a:spAutoFit/>
          </a:bodyPr>
          <a:lstStyle/>
          <a:p>
            <a:pPr marL="410210" marR="63500" indent="-342900" algn="just">
              <a:spcBef>
                <a:spcPts val="100"/>
              </a:spcBef>
              <a:buFont typeface="Wingdings" panose="05000000000000000000" pitchFamily="2" charset="2"/>
              <a:buChar char="Ø"/>
            </a:pPr>
            <a:endParaRPr lang="ro-RO" sz="2000" dirty="0">
              <a:solidFill>
                <a:srgbClr val="FFFFFF"/>
              </a:solidFill>
              <a:latin typeface="Times New Roman" panose="02020603050405020304" pitchFamily="18" charset="0"/>
              <a:cs typeface="Times New Roman" panose="02020603050405020304" pitchFamily="18" charset="0"/>
            </a:endParaRPr>
          </a:p>
          <a:p>
            <a:pPr marL="410210" marR="63500" indent="-342900" algn="just">
              <a:spcBef>
                <a:spcPts val="100"/>
              </a:spcBef>
              <a:buFont typeface="Wingdings" panose="05000000000000000000" pitchFamily="2" charset="2"/>
              <a:buChar char="Ø"/>
            </a:pPr>
            <a:r>
              <a:rPr sz="2000" dirty="0" err="1">
                <a:solidFill>
                  <a:srgbClr val="FFFFFF"/>
                </a:solidFill>
                <a:latin typeface="Times New Roman" panose="02020603050405020304" pitchFamily="18" charset="0"/>
                <a:cs typeface="Times New Roman" panose="02020603050405020304" pitchFamily="18" charset="0"/>
              </a:rPr>
              <a:t>În</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prima parte </a:t>
            </a:r>
            <a:r>
              <a:rPr sz="2000" dirty="0">
                <a:solidFill>
                  <a:srgbClr val="FFFFFF"/>
                </a:solidFill>
                <a:latin typeface="Times New Roman" panose="02020603050405020304" pitchFamily="18" charset="0"/>
                <a:cs typeface="Times New Roman" panose="02020603050405020304" pitchFamily="18" charset="0"/>
              </a:rPr>
              <a:t>a </a:t>
            </a:r>
            <a:r>
              <a:rPr sz="2000" spc="-5" dirty="0">
                <a:solidFill>
                  <a:srgbClr val="FFFFFF"/>
                </a:solidFill>
                <a:latin typeface="Times New Roman" panose="02020603050405020304" pitchFamily="18" charset="0"/>
                <a:cs typeface="Times New Roman" panose="02020603050405020304" pitchFamily="18" charset="0"/>
              </a:rPr>
              <a:t>zilei, au </a:t>
            </a:r>
            <a:r>
              <a:rPr sz="2000" dirty="0" err="1">
                <a:solidFill>
                  <a:srgbClr val="FFFFFF"/>
                </a:solidFill>
                <a:latin typeface="Times New Roman" panose="02020603050405020304" pitchFamily="18" charset="0"/>
                <a:cs typeface="Times New Roman" panose="02020603050405020304" pitchFamily="18" charset="0"/>
              </a:rPr>
              <a:t>fost</a:t>
            </a:r>
            <a:r>
              <a:rPr sz="200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prezenta</a:t>
            </a:r>
            <a:r>
              <a:rPr lang="ro-RO" sz="2000" spc="-5" dirty="0">
                <a:solidFill>
                  <a:srgbClr val="FFFFFF"/>
                </a:solidFill>
                <a:latin typeface="Times New Roman" panose="02020603050405020304" pitchFamily="18" charset="0"/>
                <a:cs typeface="Times New Roman" panose="02020603050405020304" pitchFamily="18" charset="0"/>
              </a:rPr>
              <a:t>ți organizatorii activității transnaționale. </a:t>
            </a:r>
            <a:r>
              <a:rPr sz="2000" spc="-5" dirty="0">
                <a:solidFill>
                  <a:srgbClr val="FFFFFF"/>
                </a:solidFill>
                <a:latin typeface="Times New Roman" panose="02020603050405020304" pitchFamily="18" charset="0"/>
                <a:cs typeface="Times New Roman" panose="02020603050405020304" pitchFamily="18" charset="0"/>
              </a:rPr>
              <a:t> </a:t>
            </a:r>
            <a:r>
              <a:rPr lang="ro-RO" sz="2000" spc="-80" dirty="0">
                <a:solidFill>
                  <a:srgbClr val="FFFFFF"/>
                </a:solidFill>
                <a:latin typeface="Times New Roman" panose="02020603050405020304" pitchFamily="18" charset="0"/>
                <a:cs typeface="Times New Roman" panose="02020603050405020304" pitchFamily="18" charset="0"/>
              </a:rPr>
              <a:t>C</a:t>
            </a:r>
            <a:r>
              <a:rPr sz="2000" spc="-80" dirty="0" err="1">
                <a:solidFill>
                  <a:srgbClr val="FFFFFF"/>
                </a:solidFill>
                <a:latin typeface="Times New Roman" panose="02020603050405020304" pitchFamily="18" charset="0"/>
                <a:cs typeface="Times New Roman" panose="02020603050405020304" pitchFamily="18" charset="0"/>
              </a:rPr>
              <a:t>onținutul</a:t>
            </a:r>
            <a:r>
              <a:rPr sz="2000" spc="-80" dirty="0">
                <a:solidFill>
                  <a:srgbClr val="FFFFFF"/>
                </a:solidFill>
                <a:latin typeface="Times New Roman" panose="02020603050405020304" pitchFamily="18" charset="0"/>
                <a:cs typeface="Times New Roman" panose="02020603050405020304" pitchFamily="18" charset="0"/>
              </a:rPr>
              <a:t> </a:t>
            </a:r>
            <a:r>
              <a:rPr sz="2000" spc="-65" dirty="0" err="1">
                <a:solidFill>
                  <a:srgbClr val="FFFFFF"/>
                </a:solidFill>
                <a:latin typeface="Times New Roman" panose="02020603050405020304" pitchFamily="18" charset="0"/>
                <a:cs typeface="Times New Roman" panose="02020603050405020304" pitchFamily="18" charset="0"/>
              </a:rPr>
              <a:t>activităților</a:t>
            </a:r>
            <a:r>
              <a:rPr sz="2000" spc="-65" dirty="0">
                <a:solidFill>
                  <a:srgbClr val="FFFFFF"/>
                </a:solidFill>
                <a:latin typeface="Times New Roman" panose="02020603050405020304" pitchFamily="18" charset="0"/>
                <a:cs typeface="Times New Roman" panose="02020603050405020304" pitchFamily="18" charset="0"/>
              </a:rPr>
              <a:t> </a:t>
            </a:r>
            <a:r>
              <a:rPr lang="ro-RO" sz="2000" spc="-6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din </a:t>
            </a:r>
            <a:r>
              <a:rPr sz="2000" spc="-5" dirty="0" err="1">
                <a:solidFill>
                  <a:srgbClr val="FFFFFF"/>
                </a:solidFill>
                <a:latin typeface="Times New Roman" panose="02020603050405020304" pitchFamily="18" charset="0"/>
                <a:cs typeface="Times New Roman" panose="02020603050405020304" pitchFamily="18" charset="0"/>
              </a:rPr>
              <a:t>intervalul</a:t>
            </a:r>
            <a:r>
              <a:rPr sz="2000" spc="-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24</a:t>
            </a:r>
            <a:r>
              <a:rPr lang="ro-RO" sz="2000" spc="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t>
            </a:r>
            <a:r>
              <a:rPr lang="ro-RO" sz="2000" spc="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30 </a:t>
            </a:r>
            <a:r>
              <a:rPr sz="2000" spc="-5" dirty="0" err="1">
                <a:solidFill>
                  <a:srgbClr val="FFFFFF"/>
                </a:solidFill>
                <a:latin typeface="Times New Roman" panose="02020603050405020304" pitchFamily="18" charset="0"/>
                <a:cs typeface="Times New Roman" panose="02020603050405020304" pitchFamily="18" charset="0"/>
              </a:rPr>
              <a:t>aprilie</a:t>
            </a:r>
            <a:r>
              <a:rPr sz="2000" spc="-5" dirty="0">
                <a:solidFill>
                  <a:srgbClr val="FFFFFF"/>
                </a:solidFill>
                <a:latin typeface="Times New Roman" panose="02020603050405020304" pitchFamily="18" charset="0"/>
                <a:cs typeface="Times New Roman" panose="02020603050405020304" pitchFamily="18" charset="0"/>
              </a:rPr>
              <a:t> 2019</a:t>
            </a:r>
            <a:r>
              <a:rPr lang="ro-RO" sz="2000" spc="-5" dirty="0">
                <a:solidFill>
                  <a:srgbClr val="FFFFFF"/>
                </a:solidFill>
                <a:latin typeface="Times New Roman" panose="02020603050405020304" pitchFamily="18" charset="0"/>
                <a:cs typeface="Times New Roman" panose="02020603050405020304" pitchFamily="18" charset="0"/>
              </a:rPr>
              <a:t> și</a:t>
            </a:r>
            <a:r>
              <a:rPr sz="2000" spc="-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prezentarea </a:t>
            </a:r>
            <a:r>
              <a:rPr sz="2000" spc="-5" dirty="0" err="1">
                <a:solidFill>
                  <a:srgbClr val="FFFFFF"/>
                </a:solidFill>
                <a:latin typeface="Times New Roman" panose="02020603050405020304" pitchFamily="18" charset="0"/>
                <a:cs typeface="Times New Roman" panose="02020603050405020304" pitchFamily="18" charset="0"/>
              </a:rPr>
              <a:t>echipel</a:t>
            </a:r>
            <a:r>
              <a:rPr lang="ro-RO" sz="2000" spc="-5" dirty="0">
                <a:solidFill>
                  <a:srgbClr val="FFFFFF"/>
                </a:solidFill>
                <a:latin typeface="Times New Roman" panose="02020603050405020304" pitchFamily="18" charset="0"/>
                <a:cs typeface="Times New Roman" panose="02020603050405020304" pitchFamily="18" charset="0"/>
              </a:rPr>
              <a:t>or</a:t>
            </a:r>
            <a:r>
              <a:rPr sz="2000" spc="-5" dirty="0">
                <a:solidFill>
                  <a:srgbClr val="FFFFFF"/>
                </a:solidFill>
                <a:latin typeface="Times New Roman" panose="02020603050405020304" pitchFamily="18" charset="0"/>
                <a:cs typeface="Times New Roman" panose="02020603050405020304" pitchFamily="18" charset="0"/>
              </a:rPr>
              <a:t> de </a:t>
            </a:r>
            <a:r>
              <a:rPr sz="2000" spc="-70" dirty="0" err="1">
                <a:solidFill>
                  <a:srgbClr val="FFFFFF"/>
                </a:solidFill>
                <a:latin typeface="Times New Roman" panose="02020603050405020304" pitchFamily="18" charset="0"/>
                <a:cs typeface="Times New Roman" panose="02020603050405020304" pitchFamily="18" charset="0"/>
              </a:rPr>
              <a:t>participanți</a:t>
            </a:r>
            <a:r>
              <a:rPr lang="ro-RO" sz="2000" spc="-70" dirty="0">
                <a:solidFill>
                  <a:srgbClr val="FFFFFF"/>
                </a:solidFill>
                <a:latin typeface="Times New Roman" panose="02020603050405020304" pitchFamily="18" charset="0"/>
                <a:cs typeface="Times New Roman" panose="02020603050405020304" pitchFamily="18" charset="0"/>
              </a:rPr>
              <a:t> au completat momentul organizatoric.        </a:t>
            </a:r>
            <a:r>
              <a:rPr lang="ro-RO" sz="2000" spc="-5" dirty="0">
                <a:solidFill>
                  <a:srgbClr val="FFFFFF"/>
                </a:solidFill>
                <a:latin typeface="Times New Roman" panose="02020603050405020304" pitchFamily="18" charset="0"/>
                <a:cs typeface="Times New Roman" panose="02020603050405020304" pitchFamily="18" charset="0"/>
              </a:rPr>
              <a:t>A</a:t>
            </a:r>
            <a:r>
              <a:rPr sz="2000"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fost</a:t>
            </a:r>
            <a:r>
              <a:rPr sz="2000"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prezentată</a:t>
            </a:r>
            <a:r>
              <a:rPr sz="2000" spc="-5" dirty="0">
                <a:solidFill>
                  <a:srgbClr val="FFFFFF"/>
                </a:solidFill>
                <a:latin typeface="Times New Roman" panose="02020603050405020304" pitchFamily="18" charset="0"/>
                <a:cs typeface="Times New Roman" panose="02020603050405020304" pitchFamily="18" charset="0"/>
              </a:rPr>
              <a:t> </a:t>
            </a:r>
            <a:r>
              <a:rPr sz="2000" spc="-100" dirty="0" err="1">
                <a:solidFill>
                  <a:srgbClr val="FFFFFF"/>
                </a:solidFill>
                <a:latin typeface="Times New Roman" panose="02020603050405020304" pitchFamily="18" charset="0"/>
                <a:cs typeface="Times New Roman" panose="02020603050405020304" pitchFamily="18" charset="0"/>
              </a:rPr>
              <a:t>expoziția</a:t>
            </a:r>
            <a:r>
              <a:rPr sz="2000" spc="-100" dirty="0">
                <a:solidFill>
                  <a:srgbClr val="FFFFFF"/>
                </a:solidFill>
                <a:latin typeface="Times New Roman" panose="02020603050405020304" pitchFamily="18" charset="0"/>
                <a:cs typeface="Times New Roman" panose="02020603050405020304" pitchFamily="18" charset="0"/>
              </a:rPr>
              <a:t> </a:t>
            </a:r>
            <a:r>
              <a:rPr lang="ro-RO" sz="2000" spc="-100" dirty="0">
                <a:solidFill>
                  <a:srgbClr val="FFFFFF"/>
                </a:solidFill>
                <a:latin typeface="Times New Roman" panose="02020603050405020304" pitchFamily="18" charset="0"/>
                <a:cs typeface="Times New Roman" panose="02020603050405020304" pitchFamily="18" charset="0"/>
              </a:rPr>
              <a:t>“</a:t>
            </a:r>
            <a:r>
              <a:rPr sz="2000" dirty="0" err="1">
                <a:solidFill>
                  <a:srgbClr val="FFFFFF"/>
                </a:solidFill>
                <a:latin typeface="Times New Roman" panose="02020603050405020304" pitchFamily="18" charset="0"/>
                <a:cs typeface="Times New Roman" panose="02020603050405020304" pitchFamily="18" charset="0"/>
              </a:rPr>
              <a:t>Obiective</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UNESCO </a:t>
            </a:r>
            <a:r>
              <a:rPr lang="ro-RO" sz="2000" spc="-5" dirty="0">
                <a:solidFill>
                  <a:srgbClr val="FFFFFF"/>
                </a:solidFill>
                <a:latin typeface="Times New Roman" panose="02020603050405020304" pitchFamily="18" charset="0"/>
                <a:cs typeface="Times New Roman" panose="02020603050405020304" pitchFamily="18" charset="0"/>
              </a:rPr>
              <a:t>în</a:t>
            </a:r>
            <a:r>
              <a:rPr sz="2000" spc="-5" dirty="0">
                <a:solidFill>
                  <a:srgbClr val="FFFFFF"/>
                </a:solidFill>
                <a:latin typeface="Times New Roman" panose="02020603050405020304" pitchFamily="18" charset="0"/>
                <a:cs typeface="Times New Roman" panose="02020603050405020304" pitchFamily="18" charset="0"/>
              </a:rPr>
              <a:t> </a:t>
            </a:r>
            <a:r>
              <a:rPr sz="2000" spc="-225" dirty="0" err="1">
                <a:solidFill>
                  <a:srgbClr val="FFFFFF"/>
                </a:solidFill>
                <a:latin typeface="Times New Roman" panose="02020603050405020304" pitchFamily="18" charset="0"/>
                <a:cs typeface="Times New Roman" panose="02020603050405020304" pitchFamily="18" charset="0"/>
              </a:rPr>
              <a:t>țara</a:t>
            </a:r>
            <a:r>
              <a:rPr sz="2000" spc="-22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mea</a:t>
            </a:r>
            <a:r>
              <a:rPr lang="ro-RO" sz="2000" spc="-5"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 Fiecare participant </a:t>
            </a:r>
            <a:r>
              <a:rPr sz="2000" dirty="0">
                <a:solidFill>
                  <a:srgbClr val="FFFFFF"/>
                </a:solidFill>
                <a:latin typeface="Times New Roman" panose="02020603050405020304" pitchFamily="18" charset="0"/>
                <a:cs typeface="Times New Roman" panose="02020603050405020304" pitchFamily="18" charset="0"/>
              </a:rPr>
              <a:t>a </a:t>
            </a:r>
            <a:r>
              <a:rPr sz="2000" spc="-5" dirty="0">
                <a:solidFill>
                  <a:srgbClr val="FFFFFF"/>
                </a:solidFill>
                <a:latin typeface="Times New Roman" panose="02020603050405020304" pitchFamily="18" charset="0"/>
                <a:cs typeface="Times New Roman" panose="02020603050405020304" pitchFamily="18" charset="0"/>
              </a:rPr>
              <a:t>prezentat materialele </a:t>
            </a:r>
            <a:r>
              <a:rPr sz="2000" dirty="0">
                <a:solidFill>
                  <a:srgbClr val="FFFFFF"/>
                </a:solidFill>
                <a:latin typeface="Times New Roman" panose="02020603050405020304" pitchFamily="18" charset="0"/>
                <a:cs typeface="Times New Roman" panose="02020603050405020304" pitchFamily="18" charset="0"/>
              </a:rPr>
              <a:t>realizate </a:t>
            </a:r>
            <a:r>
              <a:rPr sz="2000" spc="-5" dirty="0">
                <a:solidFill>
                  <a:srgbClr val="FFFFFF"/>
                </a:solidFill>
                <a:latin typeface="Times New Roman" panose="02020603050405020304" pitchFamily="18" charset="0"/>
                <a:cs typeface="Times New Roman" panose="02020603050405020304" pitchFamily="18" charset="0"/>
              </a:rPr>
              <a:t>pe această </a:t>
            </a:r>
            <a:r>
              <a:rPr sz="2000" spc="-5" dirty="0" err="1">
                <a:solidFill>
                  <a:srgbClr val="FFFFFF"/>
                </a:solidFill>
                <a:latin typeface="Times New Roman" panose="02020603050405020304" pitchFamily="18" charset="0"/>
                <a:cs typeface="Times New Roman" panose="02020603050405020304" pitchFamily="18" charset="0"/>
              </a:rPr>
              <a:t>temă</a:t>
            </a:r>
            <a:r>
              <a:rPr sz="2000" spc="-5" dirty="0">
                <a:solidFill>
                  <a:srgbClr val="FFFFFF"/>
                </a:solidFill>
                <a:latin typeface="Times New Roman" panose="02020603050405020304" pitchFamily="18" charset="0"/>
                <a:cs typeface="Times New Roman" panose="02020603050405020304" pitchFamily="18" charset="0"/>
              </a:rPr>
              <a:t>,</a:t>
            </a:r>
            <a:r>
              <a:rPr lang="ro-RO" sz="2000" spc="-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 </a:t>
            </a:r>
            <a:r>
              <a:rPr sz="2000" spc="-80" dirty="0">
                <a:solidFill>
                  <a:srgbClr val="FFFFFF"/>
                </a:solidFill>
                <a:latin typeface="Times New Roman" panose="02020603050405020304" pitchFamily="18" charset="0"/>
                <a:cs typeface="Times New Roman" panose="02020603050405020304" pitchFamily="18" charset="0"/>
              </a:rPr>
              <a:t>au  </a:t>
            </a:r>
            <a:r>
              <a:rPr sz="2000" dirty="0">
                <a:solidFill>
                  <a:srgbClr val="FFFFFF"/>
                </a:solidFill>
                <a:latin typeface="Times New Roman" panose="02020603050405020304" pitchFamily="18" charset="0"/>
                <a:cs typeface="Times New Roman" panose="02020603050405020304" pitchFamily="18" charset="0"/>
              </a:rPr>
              <a:t>fost </a:t>
            </a:r>
            <a:r>
              <a:rPr sz="2000" spc="-5" dirty="0">
                <a:solidFill>
                  <a:srgbClr val="FFFFFF"/>
                </a:solidFill>
                <a:latin typeface="Times New Roman" panose="02020603050405020304" pitchFamily="18" charset="0"/>
                <a:cs typeface="Times New Roman" panose="02020603050405020304" pitchFamily="18" charset="0"/>
              </a:rPr>
              <a:t>purtate dialoguri despre </a:t>
            </a:r>
            <a:r>
              <a:rPr sz="2000" spc="-80" dirty="0">
                <a:solidFill>
                  <a:srgbClr val="FFFFFF"/>
                </a:solidFill>
                <a:latin typeface="Times New Roman" panose="02020603050405020304" pitchFamily="18" charset="0"/>
                <a:cs typeface="Times New Roman" panose="02020603050405020304" pitchFamily="18" charset="0"/>
              </a:rPr>
              <a:t>importanța </a:t>
            </a:r>
            <a:r>
              <a:rPr sz="2000" spc="-40" dirty="0" err="1">
                <a:solidFill>
                  <a:srgbClr val="FFFFFF"/>
                </a:solidFill>
                <a:latin typeface="Times New Roman" panose="02020603050405020304" pitchFamily="18" charset="0"/>
                <a:cs typeface="Times New Roman" panose="02020603050405020304" pitchFamily="18" charset="0"/>
              </a:rPr>
              <a:t>cunoașterii</a:t>
            </a:r>
            <a:r>
              <a:rPr sz="2000" spc="-40" dirty="0">
                <a:solidFill>
                  <a:srgbClr val="FFFFFF"/>
                </a:solidFill>
                <a:latin typeface="Times New Roman" panose="02020603050405020304" pitchFamily="18" charset="0"/>
                <a:cs typeface="Times New Roman" panose="02020603050405020304" pitchFamily="18" charset="0"/>
              </a:rPr>
              <a:t> </a:t>
            </a:r>
            <a:r>
              <a:rPr lang="ro-RO" sz="2000" spc="-40" dirty="0">
                <a:solidFill>
                  <a:srgbClr val="FFFFFF"/>
                </a:solidFill>
                <a:latin typeface="Times New Roman" panose="02020603050405020304" pitchFamily="18" charset="0"/>
                <a:cs typeface="Times New Roman" panose="02020603050405020304" pitchFamily="18" charset="0"/>
              </a:rPr>
              <a:t> </a:t>
            </a:r>
            <a:r>
              <a:rPr sz="2000" spc="-235" dirty="0" err="1">
                <a:solidFill>
                  <a:srgbClr val="FFFFFF"/>
                </a:solidFill>
                <a:latin typeface="Times New Roman" panose="02020603050405020304" pitchFamily="18" charset="0"/>
                <a:cs typeface="Times New Roman" panose="02020603050405020304" pitchFamily="18" charset="0"/>
              </a:rPr>
              <a:t>și</a:t>
            </a:r>
            <a:r>
              <a:rPr sz="2000" spc="-23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conservării </a:t>
            </a:r>
            <a:r>
              <a:rPr sz="2000" spc="-5" dirty="0" err="1">
                <a:solidFill>
                  <a:srgbClr val="FFFFFF"/>
                </a:solidFill>
                <a:latin typeface="Times New Roman" panose="02020603050405020304" pitchFamily="18" charset="0"/>
                <a:cs typeface="Times New Roman" panose="02020603050405020304" pitchFamily="18" charset="0"/>
              </a:rPr>
              <a:t>obiectivelor</a:t>
            </a:r>
            <a:r>
              <a:rPr sz="2000" spc="-5" dirty="0">
                <a:solidFill>
                  <a:srgbClr val="FFFFFF"/>
                </a:solidFill>
                <a:latin typeface="Times New Roman" panose="02020603050405020304" pitchFamily="18" charset="0"/>
                <a:cs typeface="Times New Roman" panose="02020603050405020304" pitchFamily="18" charset="0"/>
              </a:rPr>
              <a:t> UNESCO</a:t>
            </a:r>
            <a:r>
              <a:rPr lang="ro-RO" sz="2000" spc="-5" dirty="0">
                <a:solidFill>
                  <a:srgbClr val="FFFFFF"/>
                </a:solidFill>
                <a:latin typeface="Times New Roman" panose="02020603050405020304" pitchFamily="18" charset="0"/>
                <a:cs typeface="Times New Roman" panose="02020603050405020304" pitchFamily="18" charset="0"/>
              </a:rPr>
              <a:t>.</a:t>
            </a:r>
            <a:r>
              <a:rPr sz="2000" spc="-5" dirty="0">
                <a:solidFill>
                  <a:srgbClr val="FFFFFF"/>
                </a:solidFill>
                <a:latin typeface="Times New Roman" panose="02020603050405020304" pitchFamily="18" charset="0"/>
                <a:cs typeface="Times New Roman" panose="02020603050405020304" pitchFamily="18" charset="0"/>
              </a:rPr>
              <a:t> </a:t>
            </a:r>
            <a:endParaRPr lang="ro-RO" sz="2000" spc="-5" dirty="0">
              <a:solidFill>
                <a:srgbClr val="FFFFFF"/>
              </a:solidFill>
              <a:latin typeface="Times New Roman" panose="02020603050405020304" pitchFamily="18" charset="0"/>
              <a:cs typeface="Times New Roman" panose="02020603050405020304" pitchFamily="18" charset="0"/>
            </a:endParaRPr>
          </a:p>
          <a:p>
            <a:pPr marL="67310" marR="63500" indent="2540" algn="just">
              <a:lnSpc>
                <a:spcPct val="130000"/>
              </a:lnSpc>
              <a:spcBef>
                <a:spcPts val="100"/>
              </a:spcBef>
            </a:pPr>
            <a:endParaRPr lang="ro-RO" sz="2000" spc="-5" dirty="0">
              <a:solidFill>
                <a:srgbClr val="FFFFFF"/>
              </a:solidFill>
              <a:latin typeface="Times New Roman" panose="02020603050405020304" pitchFamily="18" charset="0"/>
              <a:cs typeface="Times New Roman" panose="02020603050405020304" pitchFamily="18" charset="0"/>
            </a:endParaRPr>
          </a:p>
          <a:p>
            <a:pPr marL="410210" marR="63500" indent="-342900" algn="just">
              <a:spcBef>
                <a:spcPts val="100"/>
              </a:spcBef>
              <a:buFont typeface="Wingdings" panose="05000000000000000000" pitchFamily="2" charset="2"/>
              <a:buChar char="Ø"/>
            </a:pPr>
            <a:r>
              <a:rPr lang="ro-RO" sz="2000" spc="-5" dirty="0">
                <a:solidFill>
                  <a:srgbClr val="FFFFFF"/>
                </a:solidFill>
                <a:latin typeface="Times New Roman" panose="02020603050405020304" pitchFamily="18" charset="0"/>
                <a:cs typeface="Times New Roman" panose="02020603050405020304" pitchFamily="18" charset="0"/>
              </a:rPr>
              <a:t>Î</a:t>
            </a:r>
            <a:r>
              <a:rPr sz="2000" dirty="0">
                <a:solidFill>
                  <a:srgbClr val="FFFFFF"/>
                </a:solidFill>
                <a:latin typeface="Times New Roman" panose="02020603050405020304" pitchFamily="18" charset="0"/>
                <a:cs typeface="Times New Roman" panose="02020603050405020304" pitchFamily="18" charset="0"/>
              </a:rPr>
              <a:t>n </a:t>
            </a:r>
            <a:r>
              <a:rPr sz="2000" spc="-5" dirty="0">
                <a:solidFill>
                  <a:srgbClr val="FFFFFF"/>
                </a:solidFill>
                <a:latin typeface="Times New Roman" panose="02020603050405020304" pitchFamily="18" charset="0"/>
                <a:cs typeface="Times New Roman" panose="02020603050405020304" pitchFamily="18" charset="0"/>
              </a:rPr>
              <a:t>partea </a:t>
            </a:r>
            <a:r>
              <a:rPr sz="2000" dirty="0">
                <a:solidFill>
                  <a:srgbClr val="FFFFFF"/>
                </a:solidFill>
                <a:latin typeface="Times New Roman" panose="02020603050405020304" pitchFamily="18" charset="0"/>
                <a:cs typeface="Times New Roman" panose="02020603050405020304" pitchFamily="18" charset="0"/>
              </a:rPr>
              <a:t>a </a:t>
            </a:r>
            <a:r>
              <a:rPr sz="2000" spc="-5" dirty="0">
                <a:solidFill>
                  <a:srgbClr val="FFFFFF"/>
                </a:solidFill>
                <a:latin typeface="Times New Roman" panose="02020603050405020304" pitchFamily="18" charset="0"/>
                <a:cs typeface="Times New Roman" panose="02020603050405020304" pitchFamily="18" charset="0"/>
              </a:rPr>
              <a:t>doua </a:t>
            </a:r>
            <a:r>
              <a:rPr sz="2000" dirty="0">
                <a:solidFill>
                  <a:srgbClr val="FFFFFF"/>
                </a:solidFill>
                <a:latin typeface="Times New Roman" panose="02020603050405020304" pitchFamily="18" charset="0"/>
                <a:cs typeface="Times New Roman" panose="02020603050405020304" pitchFamily="18" charset="0"/>
              </a:rPr>
              <a:t>a </a:t>
            </a:r>
            <a:r>
              <a:rPr sz="2000" spc="-5" dirty="0">
                <a:solidFill>
                  <a:srgbClr val="FFFFFF"/>
                </a:solidFill>
                <a:latin typeface="Times New Roman" panose="02020603050405020304" pitchFamily="18" charset="0"/>
                <a:cs typeface="Times New Roman" panose="02020603050405020304" pitchFamily="18" charset="0"/>
              </a:rPr>
              <a:t>zilei </a:t>
            </a:r>
            <a:r>
              <a:rPr sz="2000" dirty="0">
                <a:solidFill>
                  <a:srgbClr val="FFFFFF"/>
                </a:solidFill>
                <a:latin typeface="Times New Roman" panose="02020603050405020304" pitchFamily="18" charset="0"/>
                <a:cs typeface="Times New Roman" panose="02020603050405020304" pitchFamily="18" charset="0"/>
              </a:rPr>
              <a:t>a fost </a:t>
            </a:r>
            <a:r>
              <a:rPr sz="2000" spc="5" dirty="0">
                <a:solidFill>
                  <a:srgbClr val="FFFFFF"/>
                </a:solidFill>
                <a:latin typeface="Times New Roman" panose="02020603050405020304" pitchFamily="18" charset="0"/>
                <a:cs typeface="Times New Roman" panose="02020603050405020304" pitchFamily="18" charset="0"/>
              </a:rPr>
              <a:t>abordată </a:t>
            </a:r>
            <a:r>
              <a:rPr sz="2000" spc="-5" dirty="0">
                <a:solidFill>
                  <a:srgbClr val="FFFFFF"/>
                </a:solidFill>
                <a:latin typeface="Times New Roman" panose="02020603050405020304" pitchFamily="18" charset="0"/>
                <a:cs typeface="Times New Roman" panose="02020603050405020304" pitchFamily="18" charset="0"/>
              </a:rPr>
              <a:t>tema </a:t>
            </a:r>
            <a:r>
              <a:rPr sz="2000" i="1" spc="-5" dirty="0">
                <a:solidFill>
                  <a:srgbClr val="FFFFFF"/>
                </a:solidFill>
                <a:latin typeface="Times New Roman" panose="02020603050405020304" pitchFamily="18" charset="0"/>
                <a:cs typeface="Times New Roman" panose="02020603050405020304" pitchFamily="18" charset="0"/>
              </a:rPr>
              <a:t>DACH  </a:t>
            </a:r>
            <a:r>
              <a:rPr sz="2000" i="1" dirty="0">
                <a:solidFill>
                  <a:srgbClr val="FFFFFF"/>
                </a:solidFill>
                <a:latin typeface="Times New Roman" panose="02020603050405020304" pitchFamily="18" charset="0"/>
                <a:cs typeface="Times New Roman" panose="02020603050405020304" pitchFamily="18" charset="0"/>
              </a:rPr>
              <a:t>Städte</a:t>
            </a:r>
            <a:r>
              <a:rPr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pentru care fiecare participant </a:t>
            </a:r>
            <a:r>
              <a:rPr sz="2000" dirty="0">
                <a:solidFill>
                  <a:srgbClr val="FFFFFF"/>
                </a:solidFill>
                <a:latin typeface="Times New Roman" panose="02020603050405020304" pitchFamily="18" charset="0"/>
                <a:cs typeface="Times New Roman" panose="02020603050405020304" pitchFamily="18" charset="0"/>
              </a:rPr>
              <a:t>a </a:t>
            </a:r>
            <a:r>
              <a:rPr sz="2000" spc="-5" dirty="0">
                <a:solidFill>
                  <a:srgbClr val="FFFFFF"/>
                </a:solidFill>
                <a:latin typeface="Times New Roman" panose="02020603050405020304" pitchFamily="18" charset="0"/>
                <a:cs typeface="Times New Roman" panose="02020603050405020304" pitchFamily="18" charset="0"/>
              </a:rPr>
              <a:t>pregătit un material: </a:t>
            </a:r>
            <a:r>
              <a:rPr sz="2000" dirty="0">
                <a:solidFill>
                  <a:srgbClr val="FFFFFF"/>
                </a:solidFill>
                <a:latin typeface="Times New Roman" panose="02020603050405020304" pitchFamily="18" charset="0"/>
                <a:cs typeface="Times New Roman" panose="02020603050405020304" pitchFamily="18" charset="0"/>
              </a:rPr>
              <a:t>rebus, </a:t>
            </a:r>
            <a:r>
              <a:rPr sz="2000" spc="-5" dirty="0">
                <a:solidFill>
                  <a:srgbClr val="FFFFFF"/>
                </a:solidFill>
                <a:latin typeface="Times New Roman" panose="02020603050405020304" pitchFamily="18" charset="0"/>
                <a:cs typeface="Times New Roman" panose="02020603050405020304" pitchFamily="18" charset="0"/>
              </a:rPr>
              <a:t>filme Dresden, </a:t>
            </a:r>
            <a:r>
              <a:rPr sz="2000" dirty="0">
                <a:solidFill>
                  <a:srgbClr val="FFFFFF"/>
                </a:solidFill>
                <a:latin typeface="Times New Roman" panose="02020603050405020304" pitchFamily="18" charset="0"/>
                <a:cs typeface="Times New Roman" panose="02020603050405020304" pitchFamily="18" charset="0"/>
              </a:rPr>
              <a:t>Meisen, die </a:t>
            </a:r>
            <a:r>
              <a:rPr sz="2000" spc="-5" dirty="0">
                <a:solidFill>
                  <a:srgbClr val="FFFFFF"/>
                </a:solidFill>
                <a:latin typeface="Times New Roman" panose="02020603050405020304" pitchFamily="18" charset="0"/>
                <a:cs typeface="Times New Roman" panose="02020603050405020304" pitchFamily="18" charset="0"/>
              </a:rPr>
              <a:t>Schweiz </a:t>
            </a:r>
            <a:r>
              <a:rPr sz="2000" spc="5" dirty="0">
                <a:solidFill>
                  <a:srgbClr val="FFFFFF"/>
                </a:solidFill>
                <a:latin typeface="Times New Roman" panose="02020603050405020304" pitchFamily="18" charset="0"/>
                <a:cs typeface="Times New Roman" panose="02020603050405020304" pitchFamily="18" charset="0"/>
              </a:rPr>
              <a:t>Wien, </a:t>
            </a:r>
            <a:r>
              <a:rPr sz="2000" dirty="0">
                <a:solidFill>
                  <a:srgbClr val="FFFFFF"/>
                </a:solidFill>
                <a:latin typeface="Times New Roman" panose="02020603050405020304" pitchFamily="18" charset="0"/>
                <a:cs typeface="Times New Roman" panose="02020603050405020304" pitchFamily="18" charset="0"/>
              </a:rPr>
              <a:t>Multikulti </a:t>
            </a:r>
            <a:r>
              <a:rPr sz="2000" spc="-5" dirty="0">
                <a:solidFill>
                  <a:srgbClr val="FFFFFF"/>
                </a:solidFill>
                <a:latin typeface="Times New Roman" panose="02020603050405020304" pitchFamily="18" charset="0"/>
                <a:cs typeface="Times New Roman" panose="02020603050405020304" pitchFamily="18" charset="0"/>
              </a:rPr>
              <a:t>(România), </a:t>
            </a:r>
            <a:r>
              <a:rPr sz="2000" spc="-110" dirty="0" err="1">
                <a:solidFill>
                  <a:srgbClr val="FFFFFF"/>
                </a:solidFill>
                <a:latin typeface="Times New Roman" panose="02020603050405020304" pitchFamily="18" charset="0"/>
                <a:cs typeface="Times New Roman" panose="02020603050405020304" pitchFamily="18" charset="0"/>
              </a:rPr>
              <a:t>fișe</a:t>
            </a:r>
            <a:r>
              <a:rPr sz="2000" spc="-110" dirty="0">
                <a:solidFill>
                  <a:srgbClr val="FFFFFF"/>
                </a:solidFill>
                <a:latin typeface="Times New Roman" panose="02020603050405020304" pitchFamily="18" charset="0"/>
                <a:cs typeface="Times New Roman" panose="02020603050405020304" pitchFamily="18" charset="0"/>
              </a:rPr>
              <a:t> </a:t>
            </a:r>
            <a:r>
              <a:rPr lang="ro-RO" sz="2000" spc="-11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  lucru (Letonia), imagini pentru </a:t>
            </a:r>
            <a:r>
              <a:rPr sz="2000" spc="-100" dirty="0">
                <a:solidFill>
                  <a:srgbClr val="FFFFFF"/>
                </a:solidFill>
                <a:latin typeface="Times New Roman" panose="02020603050405020304" pitchFamily="18" charset="0"/>
                <a:cs typeface="Times New Roman" panose="02020603050405020304" pitchFamily="18" charset="0"/>
              </a:rPr>
              <a:t>discuție </a:t>
            </a:r>
            <a:r>
              <a:rPr sz="2000" spc="-10" dirty="0">
                <a:solidFill>
                  <a:srgbClr val="FFFFFF"/>
                </a:solidFill>
                <a:latin typeface="Times New Roman" panose="02020603050405020304" pitchFamily="18" charset="0"/>
                <a:cs typeface="Times New Roman" panose="02020603050405020304" pitchFamily="18" charset="0"/>
              </a:rPr>
              <a:t>(Turcia). </a:t>
            </a:r>
            <a:r>
              <a:rPr sz="2000" spc="-5" dirty="0">
                <a:solidFill>
                  <a:srgbClr val="FFFFFF"/>
                </a:solidFill>
                <a:latin typeface="Times New Roman" panose="02020603050405020304" pitchFamily="18" charset="0"/>
                <a:cs typeface="Times New Roman" panose="02020603050405020304" pitchFamily="18" charset="0"/>
              </a:rPr>
              <a:t>Metode de </a:t>
            </a:r>
            <a:r>
              <a:rPr sz="2000" dirty="0">
                <a:solidFill>
                  <a:srgbClr val="FFFFFF"/>
                </a:solidFill>
                <a:latin typeface="Times New Roman" panose="02020603050405020304" pitchFamily="18" charset="0"/>
                <a:cs typeface="Times New Roman" panose="02020603050405020304" pitchFamily="18" charset="0"/>
              </a:rPr>
              <a:t>lucru: </a:t>
            </a:r>
            <a:r>
              <a:rPr sz="2000" spc="-5" dirty="0">
                <a:solidFill>
                  <a:srgbClr val="FFFFFF"/>
                </a:solidFill>
                <a:latin typeface="Times New Roman" panose="02020603050405020304" pitchFamily="18" charset="0"/>
                <a:cs typeface="Times New Roman" panose="02020603050405020304" pitchFamily="18" charset="0"/>
              </a:rPr>
              <a:t>grupe interculturale, expozeul, descrierea, jocul de</a:t>
            </a:r>
            <a:r>
              <a:rPr sz="2000" spc="-250" dirty="0">
                <a:solidFill>
                  <a:srgbClr val="FFFFFF"/>
                </a:solidFill>
                <a:latin typeface="Times New Roman" panose="02020603050405020304" pitchFamily="18" charset="0"/>
                <a:cs typeface="Times New Roman" panose="02020603050405020304" pitchFamily="18" charset="0"/>
              </a:rPr>
              <a:t> </a:t>
            </a:r>
            <a:r>
              <a:rPr sz="2000" dirty="0" err="1">
                <a:solidFill>
                  <a:srgbClr val="FFFFFF"/>
                </a:solidFill>
                <a:latin typeface="Times New Roman" panose="02020603050405020304" pitchFamily="18" charset="0"/>
                <a:cs typeface="Times New Roman" panose="02020603050405020304" pitchFamily="18" charset="0"/>
              </a:rPr>
              <a:t>rol</a:t>
            </a:r>
            <a:r>
              <a:rPr sz="2000" dirty="0">
                <a:solidFill>
                  <a:srgbClr val="FFFFFF"/>
                </a:solidFill>
                <a:latin typeface="Times New Roman" panose="02020603050405020304" pitchFamily="18" charset="0"/>
                <a:cs typeface="Times New Roman" panose="02020603050405020304" pitchFamily="18" charset="0"/>
              </a:rPr>
              <a:t>.</a:t>
            </a:r>
            <a:endParaRPr lang="ro-RO" sz="2000" dirty="0">
              <a:solidFill>
                <a:srgbClr val="FFFFFF"/>
              </a:solidFill>
              <a:latin typeface="Times New Roman" panose="02020603050405020304" pitchFamily="18" charset="0"/>
              <a:cs typeface="Times New Roman" panose="02020603050405020304" pitchFamily="18" charset="0"/>
            </a:endParaRPr>
          </a:p>
          <a:p>
            <a:pPr marL="67310" marR="63500" algn="just">
              <a:spcBef>
                <a:spcPts val="100"/>
              </a:spcBef>
            </a:pPr>
            <a:endParaRPr sz="2000" dirty="0">
              <a:latin typeface="Times New Roman" panose="02020603050405020304" pitchFamily="18" charset="0"/>
              <a:cs typeface="Times New Roman" panose="02020603050405020304" pitchFamily="18" charset="0"/>
            </a:endParaRPr>
          </a:p>
          <a:p>
            <a:pPr marL="355600" marR="5080" indent="-342900" algn="just">
              <a:spcBef>
                <a:spcPts val="910"/>
              </a:spcBef>
              <a:buFont typeface="Wingdings" panose="05000000000000000000" pitchFamily="2" charset="2"/>
              <a:buChar char="Ø"/>
            </a:pPr>
            <a:r>
              <a:rPr sz="2000" spc="-5" dirty="0">
                <a:solidFill>
                  <a:srgbClr val="FFFFFF"/>
                </a:solidFill>
                <a:latin typeface="Times New Roman" panose="02020603050405020304" pitchFamily="18" charset="0"/>
                <a:cs typeface="Times New Roman" panose="02020603050405020304" pitchFamily="18" charset="0"/>
              </a:rPr>
              <a:t>La </a:t>
            </a:r>
            <a:r>
              <a:rPr lang="ro-RO" sz="2000" spc="-5" dirty="0">
                <a:solidFill>
                  <a:srgbClr val="FFFFFF"/>
                </a:solidFill>
                <a:latin typeface="Times New Roman" panose="02020603050405020304" pitchFamily="18" charset="0"/>
                <a:cs typeface="Times New Roman" panose="02020603050405020304" pitchFamily="18" charset="0"/>
              </a:rPr>
              <a:t>‟</a:t>
            </a:r>
            <a:r>
              <a:rPr sz="2000" dirty="0" err="1">
                <a:solidFill>
                  <a:srgbClr val="FFFFFF"/>
                </a:solidFill>
                <a:latin typeface="Times New Roman" panose="02020603050405020304" pitchFamily="18" charset="0"/>
                <a:cs typeface="Times New Roman" panose="02020603050405020304" pitchFamily="18" charset="0"/>
              </a:rPr>
              <a:t>Petrecerea</a:t>
            </a:r>
            <a:r>
              <a:rPr sz="2000" dirty="0">
                <a:solidFill>
                  <a:srgbClr val="FFFFFF"/>
                </a:solidFill>
                <a:latin typeface="Times New Roman" panose="02020603050405020304" pitchFamily="18" charset="0"/>
                <a:cs typeface="Times New Roman" panose="02020603050405020304" pitchFamily="18" charset="0"/>
              </a:rPr>
              <a:t> </a:t>
            </a:r>
            <a:r>
              <a:rPr sz="2000" spc="-130" dirty="0" err="1">
                <a:solidFill>
                  <a:srgbClr val="FFFFFF"/>
                </a:solidFill>
                <a:latin typeface="Times New Roman" panose="02020603050405020304" pitchFamily="18" charset="0"/>
                <a:cs typeface="Times New Roman" panose="02020603050405020304" pitchFamily="18" charset="0"/>
              </a:rPr>
              <a:t>țărilor</a:t>
            </a:r>
            <a:r>
              <a:rPr lang="ro-RO" sz="2000" spc="-130" dirty="0">
                <a:solidFill>
                  <a:srgbClr val="FFFFFF"/>
                </a:solidFill>
                <a:latin typeface="Times New Roman" panose="02020603050405020304" pitchFamily="18" charset="0"/>
                <a:cs typeface="Times New Roman" panose="02020603050405020304" pitchFamily="18" charset="0"/>
              </a:rPr>
              <a:t>”</a:t>
            </a:r>
            <a:r>
              <a:rPr sz="2000" spc="-13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s-a </a:t>
            </a:r>
            <a:r>
              <a:rPr sz="2000" spc="-5" dirty="0">
                <a:solidFill>
                  <a:srgbClr val="FFFFFF"/>
                </a:solidFill>
                <a:latin typeface="Times New Roman" panose="02020603050405020304" pitchFamily="18" charset="0"/>
                <a:cs typeface="Times New Roman" panose="02020603050405020304" pitchFamily="18" charset="0"/>
              </a:rPr>
              <a:t>pus accent pe </a:t>
            </a:r>
            <a:r>
              <a:rPr sz="2000" dirty="0">
                <a:solidFill>
                  <a:srgbClr val="FFFFFF"/>
                </a:solidFill>
                <a:latin typeface="Times New Roman" panose="02020603050405020304" pitchFamily="18" charset="0"/>
                <a:cs typeface="Times New Roman" panose="02020603050405020304" pitchFamily="18" charset="0"/>
              </a:rPr>
              <a:t>ilustrarea </a:t>
            </a:r>
            <a:r>
              <a:rPr sz="2000" spc="-5" dirty="0">
                <a:solidFill>
                  <a:srgbClr val="FFFFFF"/>
                </a:solidFill>
                <a:latin typeface="Times New Roman" panose="02020603050405020304" pitchFamily="18" charset="0"/>
                <a:cs typeface="Times New Roman" panose="02020603050405020304" pitchFamily="18" charset="0"/>
              </a:rPr>
              <a:t>aspectelor specifice fiecărei </a:t>
            </a:r>
            <a:r>
              <a:rPr sz="2000" spc="-180" dirty="0">
                <a:solidFill>
                  <a:srgbClr val="FFFFFF"/>
                </a:solidFill>
                <a:latin typeface="Times New Roman" panose="02020603050405020304" pitchFamily="18" charset="0"/>
                <a:cs typeface="Times New Roman" panose="02020603050405020304" pitchFamily="18" charset="0"/>
              </a:rPr>
              <a:t>țări: </a:t>
            </a:r>
            <a:r>
              <a:rPr sz="2000" spc="-10" dirty="0">
                <a:solidFill>
                  <a:srgbClr val="FFFFFF"/>
                </a:solidFill>
                <a:latin typeface="Times New Roman" panose="02020603050405020304" pitchFamily="18" charset="0"/>
                <a:cs typeface="Times New Roman" panose="02020603050405020304" pitchFamily="18" charset="0"/>
              </a:rPr>
              <a:t>elevii </a:t>
            </a:r>
            <a:r>
              <a:rPr sz="2000" spc="-5" dirty="0">
                <a:solidFill>
                  <a:srgbClr val="FFFFFF"/>
                </a:solidFill>
                <a:latin typeface="Times New Roman" panose="02020603050405020304" pitchFamily="18" charset="0"/>
                <a:cs typeface="Times New Roman" panose="02020603050405020304" pitchFamily="18" charset="0"/>
              </a:rPr>
              <a:t>din </a:t>
            </a:r>
            <a:r>
              <a:rPr sz="2000" spc="-10" dirty="0">
                <a:solidFill>
                  <a:srgbClr val="FFFFFF"/>
                </a:solidFill>
                <a:latin typeface="Times New Roman" panose="02020603050405020304" pitchFamily="18" charset="0"/>
                <a:cs typeface="Times New Roman" panose="02020603050405020304" pitchFamily="18" charset="0"/>
              </a:rPr>
              <a:t>Turcia </a:t>
            </a:r>
            <a:r>
              <a:rPr sz="2000" spc="-5" dirty="0">
                <a:solidFill>
                  <a:srgbClr val="FFFFFF"/>
                </a:solidFill>
                <a:latin typeface="Times New Roman" panose="02020603050405020304" pitchFamily="18" charset="0"/>
                <a:cs typeface="Times New Roman" panose="02020603050405020304" pitchFamily="18" charset="0"/>
              </a:rPr>
              <a:t>au prezentat cântece </a:t>
            </a:r>
            <a:r>
              <a:rPr sz="2000" spc="-235" dirty="0">
                <a:solidFill>
                  <a:srgbClr val="FFFFFF"/>
                </a:solidFill>
                <a:latin typeface="Times New Roman" panose="02020603050405020304" pitchFamily="18" charset="0"/>
                <a:cs typeface="Times New Roman" panose="02020603050405020304" pitchFamily="18" charset="0"/>
              </a:rPr>
              <a:t>și</a:t>
            </a:r>
            <a:r>
              <a:rPr sz="2000" spc="-8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dansuri </a:t>
            </a:r>
            <a:r>
              <a:rPr sz="2000" spc="-90" dirty="0">
                <a:solidFill>
                  <a:srgbClr val="FFFFFF"/>
                </a:solidFill>
                <a:latin typeface="Times New Roman" panose="02020603050405020304" pitchFamily="18" charset="0"/>
                <a:cs typeface="Times New Roman" panose="02020603050405020304" pitchFamily="18" charset="0"/>
              </a:rPr>
              <a:t>tradiționale,  </a:t>
            </a:r>
            <a:r>
              <a:rPr sz="2000" spc="-10" dirty="0">
                <a:solidFill>
                  <a:srgbClr val="FFFFFF"/>
                </a:solidFill>
                <a:latin typeface="Times New Roman" panose="02020603050405020304" pitchFamily="18" charset="0"/>
                <a:cs typeface="Times New Roman" panose="02020603050405020304" pitchFamily="18" charset="0"/>
              </a:rPr>
              <a:t>elevii </a:t>
            </a:r>
            <a:r>
              <a:rPr sz="2000" spc="-5" dirty="0">
                <a:solidFill>
                  <a:srgbClr val="FFFFFF"/>
                </a:solidFill>
                <a:latin typeface="Times New Roman" panose="02020603050405020304" pitchFamily="18" charset="0"/>
                <a:cs typeface="Times New Roman" panose="02020603050405020304" pitchFamily="18" charset="0"/>
              </a:rPr>
              <a:t>din Letonia au prezentat </a:t>
            </a:r>
            <a:r>
              <a:rPr sz="2000" dirty="0">
                <a:solidFill>
                  <a:srgbClr val="FFFFFF"/>
                </a:solidFill>
                <a:latin typeface="Times New Roman" panose="02020603050405020304" pitchFamily="18" charset="0"/>
                <a:cs typeface="Times New Roman" panose="02020603050405020304" pitchFamily="18" charset="0"/>
              </a:rPr>
              <a:t>o </a:t>
            </a:r>
            <a:r>
              <a:rPr sz="2000" spc="-5" dirty="0">
                <a:solidFill>
                  <a:srgbClr val="FFFFFF"/>
                </a:solidFill>
                <a:latin typeface="Times New Roman" panose="02020603050405020304" pitchFamily="18" charset="0"/>
                <a:cs typeface="Times New Roman" panose="02020603050405020304" pitchFamily="18" charset="0"/>
              </a:rPr>
              <a:t>poezie, au cântat un cântec </a:t>
            </a:r>
            <a:r>
              <a:rPr sz="2000" spc="-235" dirty="0">
                <a:solidFill>
                  <a:srgbClr val="FFFFFF"/>
                </a:solidFill>
                <a:latin typeface="Times New Roman" panose="02020603050405020304" pitchFamily="18" charset="0"/>
                <a:cs typeface="Times New Roman" panose="02020603050405020304" pitchFamily="18" charset="0"/>
              </a:rPr>
              <a:t>și</a:t>
            </a:r>
            <a:r>
              <a:rPr sz="2000" spc="-85"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au executat un dans </a:t>
            </a:r>
            <a:r>
              <a:rPr sz="2000" spc="-90" dirty="0">
                <a:solidFill>
                  <a:srgbClr val="FFFFFF"/>
                </a:solidFill>
                <a:latin typeface="Times New Roman" panose="02020603050405020304" pitchFamily="18" charset="0"/>
                <a:cs typeface="Times New Roman" panose="02020603050405020304" pitchFamily="18" charset="0"/>
              </a:rPr>
              <a:t>național, </a:t>
            </a:r>
            <a:r>
              <a:rPr sz="2000" spc="-10" dirty="0">
                <a:solidFill>
                  <a:srgbClr val="FFFFFF"/>
                </a:solidFill>
                <a:latin typeface="Times New Roman" panose="02020603050405020304" pitchFamily="18" charset="0"/>
                <a:cs typeface="Times New Roman" panose="02020603050405020304" pitchFamily="18" charset="0"/>
              </a:rPr>
              <a:t>elevii </a:t>
            </a:r>
            <a:r>
              <a:rPr sz="2000" spc="-5" dirty="0">
                <a:solidFill>
                  <a:srgbClr val="FFFFFF"/>
                </a:solidFill>
                <a:latin typeface="Times New Roman" panose="02020603050405020304" pitchFamily="18" charset="0"/>
                <a:cs typeface="Times New Roman" panose="02020603050405020304" pitchFamily="18" charset="0"/>
              </a:rPr>
              <a:t>din România au </a:t>
            </a:r>
            <a:r>
              <a:rPr sz="2000" spc="-5" dirty="0" err="1">
                <a:solidFill>
                  <a:srgbClr val="FFFFFF"/>
                </a:solidFill>
                <a:latin typeface="Times New Roman" panose="02020603050405020304" pitchFamily="18" charset="0"/>
                <a:cs typeface="Times New Roman" panose="02020603050405020304" pitchFamily="18" charset="0"/>
              </a:rPr>
              <a:t>colorat</a:t>
            </a:r>
            <a:r>
              <a:rPr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ouă</a:t>
            </a:r>
            <a:r>
              <a:rPr lang="ro-RO" sz="2000" spc="-5" dirty="0">
                <a:solidFill>
                  <a:srgbClr val="FFFFFF"/>
                </a:solidFill>
                <a:latin typeface="Times New Roman" panose="02020603050405020304" pitchFamily="18" charset="0"/>
                <a:cs typeface="Times New Roman" panose="02020603050405020304" pitchFamily="18" charset="0"/>
              </a:rPr>
              <a:t>, </a:t>
            </a:r>
            <a:r>
              <a:rPr sz="2000" spc="-5" dirty="0" err="1">
                <a:solidFill>
                  <a:srgbClr val="FFFFFF"/>
                </a:solidFill>
                <a:latin typeface="Times New Roman" panose="02020603050405020304" pitchFamily="18" charset="0"/>
                <a:cs typeface="Times New Roman" panose="02020603050405020304" pitchFamily="18" charset="0"/>
              </a:rPr>
              <a:t>pregătind</a:t>
            </a:r>
            <a:r>
              <a:rPr sz="2000" spc="-5" dirty="0">
                <a:solidFill>
                  <a:srgbClr val="FFFFFF"/>
                </a:solidFill>
                <a:latin typeface="Times New Roman" panose="02020603050405020304" pitchFamily="18" charset="0"/>
                <a:cs typeface="Times New Roman" panose="02020603050405020304" pitchFamily="18" charset="0"/>
              </a:rPr>
              <a:t> sărbătoarea Învierii Domnului Iisus </a:t>
            </a:r>
            <a:r>
              <a:rPr sz="2000" dirty="0">
                <a:solidFill>
                  <a:srgbClr val="FFFFFF"/>
                </a:solidFill>
                <a:latin typeface="Times New Roman" panose="02020603050405020304" pitchFamily="18" charset="0"/>
                <a:cs typeface="Times New Roman" panose="02020603050405020304" pitchFamily="18" charset="0"/>
              </a:rPr>
              <a:t>Hristos. </a:t>
            </a:r>
            <a:r>
              <a:rPr lang="ro-RO" sz="2000" dirty="0">
                <a:solidFill>
                  <a:srgbClr val="FFFFFF"/>
                </a:solidFill>
                <a:latin typeface="Times New Roman" panose="02020603050405020304" pitchFamily="18" charset="0"/>
                <a:cs typeface="Times New Roman" panose="02020603050405020304" pitchFamily="18" charset="0"/>
              </a:rPr>
              <a:t>                      </a:t>
            </a:r>
            <a:r>
              <a:rPr sz="2000" spc="-5" dirty="0">
                <a:solidFill>
                  <a:srgbClr val="FFFFFF"/>
                </a:solidFill>
                <a:latin typeface="Times New Roman" panose="02020603050405020304" pitchFamily="18" charset="0"/>
                <a:cs typeface="Times New Roman" panose="02020603050405020304" pitchFamily="18" charset="0"/>
              </a:rPr>
              <a:t>De asemenea, au </a:t>
            </a:r>
            <a:r>
              <a:rPr sz="2000" dirty="0">
                <a:solidFill>
                  <a:srgbClr val="FFFFFF"/>
                </a:solidFill>
                <a:latin typeface="Times New Roman" panose="02020603050405020304" pitchFamily="18" charset="0"/>
                <a:cs typeface="Times New Roman" panose="02020603050405020304" pitchFamily="18" charset="0"/>
              </a:rPr>
              <a:t>fost </a:t>
            </a:r>
            <a:r>
              <a:rPr sz="2000" spc="-5" dirty="0">
                <a:solidFill>
                  <a:srgbClr val="FFFFFF"/>
                </a:solidFill>
                <a:latin typeface="Times New Roman" panose="02020603050405020304" pitchFamily="18" charset="0"/>
                <a:cs typeface="Times New Roman" panose="02020603050405020304" pitchFamily="18" charset="0"/>
              </a:rPr>
              <a:t>prezentate dansuri </a:t>
            </a:r>
            <a:r>
              <a:rPr sz="2000" spc="-235" dirty="0">
                <a:solidFill>
                  <a:srgbClr val="FFFFFF"/>
                </a:solidFill>
                <a:latin typeface="Times New Roman" panose="02020603050405020304" pitchFamily="18" charset="0"/>
                <a:cs typeface="Times New Roman" panose="02020603050405020304" pitchFamily="18" charset="0"/>
              </a:rPr>
              <a:t>și </a:t>
            </a:r>
            <a:r>
              <a:rPr sz="2000" spc="-5" dirty="0">
                <a:solidFill>
                  <a:srgbClr val="FFFFFF"/>
                </a:solidFill>
                <a:latin typeface="Times New Roman" panose="02020603050405020304" pitchFamily="18" charset="0"/>
                <a:cs typeface="Times New Roman" panose="02020603050405020304" pitchFamily="18" charset="0"/>
              </a:rPr>
              <a:t>cântece </a:t>
            </a:r>
            <a:r>
              <a:rPr sz="2000" spc="5" dirty="0">
                <a:solidFill>
                  <a:srgbClr val="FFFFFF"/>
                </a:solidFill>
                <a:latin typeface="Times New Roman" panose="02020603050405020304" pitchFamily="18" charset="0"/>
                <a:cs typeface="Times New Roman" panose="02020603050405020304" pitchFamily="18" charset="0"/>
              </a:rPr>
              <a:t>populare</a:t>
            </a:r>
            <a:r>
              <a:rPr sz="2000" spc="-190" dirty="0">
                <a:solidFill>
                  <a:srgbClr val="FFFFFF"/>
                </a:solidFill>
                <a:latin typeface="Times New Roman" panose="02020603050405020304" pitchFamily="18" charset="0"/>
                <a:cs typeface="Times New Roman" panose="02020603050405020304" pitchFamily="18" charset="0"/>
              </a:rPr>
              <a:t> </a:t>
            </a:r>
            <a:r>
              <a:rPr sz="2000" spc="-45" dirty="0">
                <a:solidFill>
                  <a:srgbClr val="FFFFFF"/>
                </a:solidFill>
                <a:latin typeface="Times New Roman" panose="02020603050405020304" pitchFamily="18" charset="0"/>
                <a:cs typeface="Times New Roman" panose="02020603050405020304" pitchFamily="18" charset="0"/>
              </a:rPr>
              <a:t>românești.</a:t>
            </a:r>
            <a:endParaRPr sz="2000" dirty="0">
              <a:latin typeface="Times New Roman" panose="02020603050405020304" pitchFamily="18" charset="0"/>
              <a:cs typeface="Times New Roman" panose="02020603050405020304" pitchFamily="18" charset="0"/>
            </a:endParaRPr>
          </a:p>
          <a:p>
            <a:pPr marL="50800" marR="41910" indent="-1270" algn="just">
              <a:spcBef>
                <a:spcPts val="225"/>
              </a:spcBef>
            </a:pPr>
            <a:r>
              <a:rPr lang="ro-RO" sz="1600" dirty="0">
                <a:solidFill>
                  <a:srgbClr val="FFFFFF"/>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AA7CD94-9C87-4D83-8B1C-7416A3E991EA}"/>
              </a:ext>
            </a:extLst>
          </p:cNvPr>
          <p:cNvSpPr>
            <a:spLocks noGrp="1"/>
          </p:cNvSpPr>
          <p:nvPr>
            <p:ph type="title"/>
          </p:nvPr>
        </p:nvSpPr>
        <p:spPr>
          <a:xfrm>
            <a:off x="646111" y="452718"/>
            <a:ext cx="9404723" cy="918882"/>
          </a:xfrm>
        </p:spPr>
        <p:txBody>
          <a:bodyPr/>
          <a:lstStyle/>
          <a:p>
            <a:r>
              <a:rPr lang="ro-RO" sz="3600" dirty="0"/>
              <a:t>Ziua întâi</a:t>
            </a:r>
          </a:p>
        </p:txBody>
      </p:sp>
      <p:sp>
        <p:nvSpPr>
          <p:cNvPr id="3" name="Substituent conținut 2">
            <a:extLst>
              <a:ext uri="{FF2B5EF4-FFF2-40B4-BE49-F238E27FC236}">
                <a16:creationId xmlns:a16="http://schemas.microsoft.com/office/drawing/2014/main" id="{DC9924ED-BB8F-4EE6-B866-8B59A3CD0838}"/>
              </a:ext>
            </a:extLst>
          </p:cNvPr>
          <p:cNvSpPr>
            <a:spLocks noGrp="1"/>
          </p:cNvSpPr>
          <p:nvPr>
            <p:ph idx="1"/>
          </p:nvPr>
        </p:nvSpPr>
        <p:spPr>
          <a:xfrm>
            <a:off x="1103312" y="1066800"/>
            <a:ext cx="10098088" cy="5181599"/>
          </a:xfrm>
        </p:spPr>
        <p:txBody>
          <a:bodyPr/>
          <a:lstStyle/>
          <a:p>
            <a:pPr marL="50800" marR="41910" indent="-1270" algn="just">
              <a:lnSpc>
                <a:spcPts val="2520"/>
              </a:lnSpc>
              <a:spcBef>
                <a:spcPts val="225"/>
              </a:spcBef>
            </a:pPr>
            <a:endParaRPr lang="ro-RO" sz="2000" dirty="0">
              <a:solidFill>
                <a:srgbClr val="FFFFFF"/>
              </a:solidFill>
              <a:latin typeface="Times New Roman" panose="02020603050405020304" pitchFamily="18" charset="0"/>
              <a:cs typeface="Times New Roman" panose="02020603050405020304" pitchFamily="18" charset="0"/>
            </a:endParaRPr>
          </a:p>
          <a:p>
            <a:pPr marL="50800" marR="41910" indent="-1270" algn="just">
              <a:lnSpc>
                <a:spcPts val="2520"/>
              </a:lnSpc>
              <a:spcBef>
                <a:spcPts val="225"/>
              </a:spcBef>
            </a:pPr>
            <a:r>
              <a:rPr lang="ro-RO" sz="2000" dirty="0">
                <a:solidFill>
                  <a:srgbClr val="FFFFFF"/>
                </a:solidFill>
                <a:latin typeface="Times New Roman" panose="02020603050405020304" pitchFamily="18" charset="0"/>
                <a:cs typeface="Times New Roman" panose="02020603050405020304" pitchFamily="18" charset="0"/>
              </a:rPr>
              <a:t>Am fost </a:t>
            </a:r>
            <a:r>
              <a:rPr lang="ro-RO" sz="2000" spc="-5" dirty="0">
                <a:solidFill>
                  <a:srgbClr val="FFFFFF"/>
                </a:solidFill>
                <a:latin typeface="Times New Roman" panose="02020603050405020304" pitchFamily="18" charset="0"/>
                <a:cs typeface="Times New Roman" panose="02020603050405020304" pitchFamily="18" charset="0"/>
              </a:rPr>
              <a:t>invitați de dl. </a:t>
            </a:r>
            <a:r>
              <a:rPr lang="ro-RO" sz="2000" spc="-5" dirty="0" err="1">
                <a:solidFill>
                  <a:srgbClr val="FFFFFF"/>
                </a:solidFill>
                <a:latin typeface="Times New Roman" panose="02020603050405020304" pitchFamily="18" charset="0"/>
                <a:cs typeface="Times New Roman" panose="02020603050405020304" pitchFamily="18" charset="0"/>
              </a:rPr>
              <a:t>Uğur</a:t>
            </a:r>
            <a:r>
              <a:rPr lang="ro-RO" sz="2000" spc="-5" dirty="0">
                <a:solidFill>
                  <a:srgbClr val="FFFFFF"/>
                </a:solidFill>
                <a:latin typeface="Times New Roman" panose="02020603050405020304" pitchFamily="18" charset="0"/>
                <a:cs typeface="Times New Roman" panose="02020603050405020304" pitchFamily="18" charset="0"/>
              </a:rPr>
              <a:t> </a:t>
            </a:r>
            <a:r>
              <a:rPr lang="ro-RO" sz="2000" dirty="0" err="1">
                <a:solidFill>
                  <a:srgbClr val="FFFFFF"/>
                </a:solidFill>
                <a:latin typeface="Times New Roman" panose="02020603050405020304" pitchFamily="18" charset="0"/>
                <a:cs typeface="Times New Roman" panose="02020603050405020304" pitchFamily="18" charset="0"/>
              </a:rPr>
              <a:t>Atilgan</a:t>
            </a:r>
            <a:r>
              <a:rPr lang="ro-RO" sz="2000" dirty="0">
                <a:solidFill>
                  <a:srgbClr val="FFFFFF"/>
                </a:solidFill>
                <a:latin typeface="Times New Roman" panose="02020603050405020304" pitchFamily="18" charset="0"/>
                <a:cs typeface="Times New Roman" panose="02020603050405020304" pitchFamily="18" charset="0"/>
              </a:rPr>
              <a:t>, </a:t>
            </a:r>
            <a:r>
              <a:rPr lang="ro-RO" sz="2000" spc="-95" dirty="0">
                <a:solidFill>
                  <a:srgbClr val="FFFFFF"/>
                </a:solidFill>
                <a:latin typeface="Times New Roman" panose="02020603050405020304" pitchFamily="18" charset="0"/>
                <a:cs typeface="Times New Roman" panose="02020603050405020304" pitchFamily="18" charset="0"/>
              </a:rPr>
              <a:t>șeful </a:t>
            </a:r>
            <a:r>
              <a:rPr lang="ro-RO" sz="2000" spc="-85" dirty="0">
                <a:solidFill>
                  <a:srgbClr val="FFFFFF"/>
                </a:solidFill>
                <a:latin typeface="Times New Roman" panose="02020603050405020304" pitchFamily="18" charset="0"/>
                <a:cs typeface="Times New Roman" panose="02020603050405020304" pitchFamily="18" charset="0"/>
              </a:rPr>
              <a:t>Direcției </a:t>
            </a:r>
            <a:r>
              <a:rPr lang="ro-RO" sz="2000" spc="-5" dirty="0">
                <a:solidFill>
                  <a:srgbClr val="FFFFFF"/>
                </a:solidFill>
                <a:latin typeface="Times New Roman" panose="02020603050405020304" pitchFamily="18" charset="0"/>
                <a:cs typeface="Times New Roman" panose="02020603050405020304" pitchFamily="18" charset="0"/>
              </a:rPr>
              <a:t>pentru </a:t>
            </a:r>
            <a:r>
              <a:rPr lang="ro-RO" sz="2000" spc="-80" dirty="0">
                <a:solidFill>
                  <a:srgbClr val="FFFFFF"/>
                </a:solidFill>
                <a:latin typeface="Times New Roman" panose="02020603050405020304" pitchFamily="18" charset="0"/>
                <a:cs typeface="Times New Roman" panose="02020603050405020304" pitchFamily="18" charset="0"/>
              </a:rPr>
              <a:t>Învățământ </a:t>
            </a:r>
            <a:r>
              <a:rPr lang="ro-RO" sz="2000" spc="-5" dirty="0">
                <a:solidFill>
                  <a:srgbClr val="FFFFFF"/>
                </a:solidFill>
                <a:latin typeface="Times New Roman" panose="02020603050405020304" pitchFamily="18" charset="0"/>
                <a:cs typeface="Times New Roman" panose="02020603050405020304" pitchFamily="18" charset="0"/>
              </a:rPr>
              <a:t>Preuniversitar din districtul </a:t>
            </a:r>
            <a:r>
              <a:rPr lang="ro-RO" sz="2000" spc="-20" dirty="0" err="1">
                <a:solidFill>
                  <a:srgbClr val="FFFFFF"/>
                </a:solidFill>
                <a:latin typeface="Times New Roman" panose="02020603050405020304" pitchFamily="18" charset="0"/>
                <a:cs typeface="Times New Roman" panose="02020603050405020304" pitchFamily="18" charset="0"/>
              </a:rPr>
              <a:t>Șereflikochisar</a:t>
            </a:r>
            <a:r>
              <a:rPr lang="ro-RO" sz="2000" spc="-20" dirty="0">
                <a:solidFill>
                  <a:srgbClr val="FFFFFF"/>
                </a:solidFill>
                <a:latin typeface="Times New Roman" panose="02020603050405020304" pitchFamily="18" charset="0"/>
                <a:cs typeface="Times New Roman" panose="02020603050405020304" pitchFamily="18" charset="0"/>
              </a:rPr>
              <a:t>, </a:t>
            </a:r>
            <a:r>
              <a:rPr lang="ro-RO" sz="2000" dirty="0">
                <a:solidFill>
                  <a:srgbClr val="FFFFFF"/>
                </a:solidFill>
                <a:latin typeface="Times New Roman" panose="02020603050405020304" pitchFamily="18" charset="0"/>
                <a:cs typeface="Times New Roman" panose="02020603050405020304" pitchFamily="18" charset="0"/>
              </a:rPr>
              <a:t>cu </a:t>
            </a:r>
            <a:r>
              <a:rPr lang="ro-RO" sz="2000" spc="10" dirty="0">
                <a:solidFill>
                  <a:srgbClr val="FFFFFF"/>
                </a:solidFill>
                <a:latin typeface="Times New Roman" panose="02020603050405020304" pitchFamily="18" charset="0"/>
                <a:cs typeface="Times New Roman" panose="02020603050405020304" pitchFamily="18" charset="0"/>
              </a:rPr>
              <a:t>care </a:t>
            </a:r>
            <a:r>
              <a:rPr lang="ro-RO" sz="2000" dirty="0">
                <a:solidFill>
                  <a:srgbClr val="FFFFFF"/>
                </a:solidFill>
                <a:latin typeface="Times New Roman" panose="02020603050405020304" pitchFamily="18" charset="0"/>
                <a:cs typeface="Times New Roman" panose="02020603050405020304" pitchFamily="18" charset="0"/>
              </a:rPr>
              <a:t>s-a purtat un dialog  </a:t>
            </a:r>
            <a:r>
              <a:rPr lang="ro-RO" sz="2000" spc="-5" dirty="0">
                <a:solidFill>
                  <a:srgbClr val="FFFFFF"/>
                </a:solidFill>
                <a:latin typeface="Times New Roman" panose="02020603050405020304" pitchFamily="18" charset="0"/>
                <a:cs typeface="Times New Roman" panose="02020603050405020304" pitchFamily="18" charset="0"/>
              </a:rPr>
              <a:t>despre proiectul </a:t>
            </a:r>
            <a:r>
              <a:rPr lang="ro-RO" sz="2000" dirty="0">
                <a:solidFill>
                  <a:srgbClr val="FFFFFF"/>
                </a:solidFill>
                <a:latin typeface="Times New Roman" panose="02020603050405020304" pitchFamily="18" charset="0"/>
                <a:cs typeface="Times New Roman" panose="02020603050405020304" pitchFamily="18" charset="0"/>
              </a:rPr>
              <a:t>în </a:t>
            </a:r>
            <a:r>
              <a:rPr lang="ro-RO" sz="2000" spc="-45" dirty="0">
                <a:solidFill>
                  <a:srgbClr val="FFFFFF"/>
                </a:solidFill>
                <a:latin typeface="Times New Roman" panose="02020603050405020304" pitchFamily="18" charset="0"/>
                <a:cs typeface="Times New Roman" panose="02020603050405020304" pitchFamily="18" charset="0"/>
              </a:rPr>
              <a:t>desfășurare </a:t>
            </a:r>
            <a:r>
              <a:rPr lang="ro-RO" sz="2000" spc="-235" dirty="0">
                <a:solidFill>
                  <a:srgbClr val="FFFFFF"/>
                </a:solidFill>
                <a:latin typeface="Times New Roman" panose="02020603050405020304" pitchFamily="18" charset="0"/>
                <a:cs typeface="Times New Roman" panose="02020603050405020304" pitchFamily="18" charset="0"/>
              </a:rPr>
              <a:t>și </a:t>
            </a:r>
            <a:r>
              <a:rPr lang="ro-RO" sz="2000" spc="-5" dirty="0">
                <a:solidFill>
                  <a:srgbClr val="FFFFFF"/>
                </a:solidFill>
                <a:latin typeface="Times New Roman" panose="02020603050405020304" pitchFamily="18" charset="0"/>
                <a:cs typeface="Times New Roman" panose="02020603050405020304" pitchFamily="18" charset="0"/>
              </a:rPr>
              <a:t>despre </a:t>
            </a:r>
            <a:r>
              <a:rPr lang="ro-RO" sz="2000" spc="-95" dirty="0" err="1">
                <a:solidFill>
                  <a:srgbClr val="FFFFFF"/>
                </a:solidFill>
                <a:latin typeface="Times New Roman" panose="02020603050405020304" pitchFamily="18" charset="0"/>
                <a:cs typeface="Times New Roman" panose="02020603050405020304" pitchFamily="18" charset="0"/>
              </a:rPr>
              <a:t>relațile</a:t>
            </a:r>
            <a:r>
              <a:rPr lang="ro-RO" sz="2000" spc="-9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culturale româno-turce. Elevele noastre, Mălina Manole </a:t>
            </a:r>
            <a:r>
              <a:rPr lang="ro-RO" sz="2000" spc="-235" dirty="0">
                <a:solidFill>
                  <a:srgbClr val="FFFFFF"/>
                </a:solidFill>
                <a:latin typeface="Times New Roman" panose="02020603050405020304" pitchFamily="18" charset="0"/>
                <a:cs typeface="Times New Roman" panose="02020603050405020304" pitchFamily="18" charset="0"/>
              </a:rPr>
              <a:t>și </a:t>
            </a:r>
            <a:r>
              <a:rPr lang="ro-RO" sz="2000" dirty="0">
                <a:solidFill>
                  <a:srgbClr val="FFFFFF"/>
                </a:solidFill>
                <a:latin typeface="Times New Roman" panose="02020603050405020304" pitchFamily="18" charset="0"/>
                <a:cs typeface="Times New Roman" panose="02020603050405020304" pitchFamily="18" charset="0"/>
              </a:rPr>
              <a:t>Geanina </a:t>
            </a:r>
            <a:r>
              <a:rPr lang="ro-RO" sz="2000" dirty="0" err="1">
                <a:solidFill>
                  <a:srgbClr val="FFFFFF"/>
                </a:solidFill>
                <a:latin typeface="Times New Roman" panose="02020603050405020304" pitchFamily="18" charset="0"/>
                <a:cs typeface="Times New Roman" panose="02020603050405020304" pitchFamily="18" charset="0"/>
              </a:rPr>
              <a:t>Grigorof</a:t>
            </a:r>
            <a:r>
              <a:rPr lang="ro-RO" sz="2000" dirty="0">
                <a:solidFill>
                  <a:srgbClr val="FFFFFF"/>
                </a:solidFill>
                <a:latin typeface="Times New Roman" panose="02020603050405020304" pitchFamily="18" charset="0"/>
                <a:cs typeface="Times New Roman" panose="02020603050405020304" pitchFamily="18" charset="0"/>
              </a:rPr>
              <a:t>, au prezentat </a:t>
            </a:r>
            <a:r>
              <a:rPr lang="ro-RO" sz="2000" spc="-365" dirty="0">
                <a:solidFill>
                  <a:srgbClr val="FFFFFF"/>
                </a:solidFill>
                <a:latin typeface="Times New Roman" panose="02020603050405020304" pitchFamily="18" charset="0"/>
                <a:cs typeface="Times New Roman" panose="02020603050405020304" pitchFamily="18" charset="0"/>
              </a:rPr>
              <a:t>u n  </a:t>
            </a:r>
            <a:r>
              <a:rPr lang="ro-RO" sz="2000" spc="-5" dirty="0">
                <a:solidFill>
                  <a:srgbClr val="FFFFFF"/>
                </a:solidFill>
                <a:latin typeface="Times New Roman" panose="02020603050405020304" pitchFamily="18" charset="0"/>
                <a:cs typeface="Times New Roman" panose="02020603050405020304" pitchFamily="18" charset="0"/>
              </a:rPr>
              <a:t>scurt moment artistic </a:t>
            </a:r>
            <a:r>
              <a:rPr lang="ro-RO" sz="2000" dirty="0">
                <a:solidFill>
                  <a:srgbClr val="FFFFFF"/>
                </a:solidFill>
                <a:latin typeface="Times New Roman" panose="02020603050405020304" pitchFamily="18" charset="0"/>
                <a:cs typeface="Times New Roman" panose="02020603050405020304" pitchFamily="18" charset="0"/>
              </a:rPr>
              <a:t>în </a:t>
            </a:r>
            <a:r>
              <a:rPr lang="ro-RO" sz="2000" spc="-5" dirty="0">
                <a:solidFill>
                  <a:srgbClr val="FFFFFF"/>
                </a:solidFill>
                <a:latin typeface="Times New Roman" panose="02020603050405020304" pitchFamily="18" charset="0"/>
                <a:cs typeface="Times New Roman" panose="02020603050405020304" pitchFamily="18" charset="0"/>
              </a:rPr>
              <a:t>limba română (Mălina Manole) </a:t>
            </a:r>
            <a:r>
              <a:rPr lang="ro-RO" sz="2000" spc="-235" dirty="0">
                <a:solidFill>
                  <a:srgbClr val="FFFFFF"/>
                </a:solidFill>
                <a:latin typeface="Times New Roman" panose="02020603050405020304" pitchFamily="18" charset="0"/>
                <a:cs typeface="Times New Roman" panose="02020603050405020304" pitchFamily="18" charset="0"/>
              </a:rPr>
              <a:t>și </a:t>
            </a:r>
            <a:r>
              <a:rPr lang="ro-RO" sz="2000" dirty="0">
                <a:solidFill>
                  <a:srgbClr val="FFFFFF"/>
                </a:solidFill>
                <a:latin typeface="Times New Roman" panose="02020603050405020304" pitchFamily="18" charset="0"/>
                <a:cs typeface="Times New Roman" panose="02020603050405020304" pitchFamily="18" charset="0"/>
              </a:rPr>
              <a:t>în </a:t>
            </a:r>
            <a:r>
              <a:rPr lang="ro-RO" sz="2000" spc="-5" dirty="0">
                <a:solidFill>
                  <a:srgbClr val="FFFFFF"/>
                </a:solidFill>
                <a:latin typeface="Times New Roman" panose="02020603050405020304" pitchFamily="18" charset="0"/>
                <a:cs typeface="Times New Roman" panose="02020603050405020304" pitchFamily="18" charset="0"/>
              </a:rPr>
              <a:t>limba turcă </a:t>
            </a:r>
            <a:r>
              <a:rPr lang="ro-RO" sz="2000" dirty="0">
                <a:solidFill>
                  <a:srgbClr val="FFFFFF"/>
                </a:solidFill>
                <a:latin typeface="Times New Roman" panose="02020603050405020304" pitchFamily="18" charset="0"/>
                <a:cs typeface="Times New Roman" panose="02020603050405020304" pitchFamily="18" charset="0"/>
              </a:rPr>
              <a:t>(Geanina </a:t>
            </a:r>
            <a:r>
              <a:rPr lang="ro-RO" sz="2000" dirty="0" err="1">
                <a:solidFill>
                  <a:srgbClr val="FFFFFF"/>
                </a:solidFill>
                <a:latin typeface="Times New Roman" panose="02020603050405020304" pitchFamily="18" charset="0"/>
                <a:cs typeface="Times New Roman" panose="02020603050405020304" pitchFamily="18" charset="0"/>
              </a:rPr>
              <a:t>Grigorof</a:t>
            </a:r>
            <a:r>
              <a:rPr lang="ro-RO" sz="2000"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Vizita la </a:t>
            </a:r>
            <a:r>
              <a:rPr lang="ro-RO" sz="2000" spc="-20" dirty="0" err="1">
                <a:solidFill>
                  <a:srgbClr val="FFFFFF"/>
                </a:solidFill>
                <a:latin typeface="Times New Roman" panose="02020603050405020304" pitchFamily="18" charset="0"/>
                <a:cs typeface="Times New Roman" panose="02020603050405020304" pitchFamily="18" charset="0"/>
              </a:rPr>
              <a:t>Tuz</a:t>
            </a:r>
            <a:r>
              <a:rPr lang="ro-RO" sz="2000" spc="-20" dirty="0">
                <a:solidFill>
                  <a:srgbClr val="FFFFFF"/>
                </a:solidFill>
                <a:latin typeface="Times New Roman" panose="02020603050405020304" pitchFamily="18" charset="0"/>
                <a:cs typeface="Times New Roman" panose="02020603050405020304" pitchFamily="18" charset="0"/>
              </a:rPr>
              <a:t> </a:t>
            </a:r>
            <a:r>
              <a:rPr lang="ro-RO" sz="2000" dirty="0" err="1">
                <a:solidFill>
                  <a:srgbClr val="FFFFFF"/>
                </a:solidFill>
                <a:latin typeface="Times New Roman" panose="02020603050405020304" pitchFamily="18" charset="0"/>
                <a:cs typeface="Times New Roman" panose="02020603050405020304" pitchFamily="18" charset="0"/>
              </a:rPr>
              <a:t>Gőlü</a:t>
            </a:r>
            <a:r>
              <a:rPr lang="ro-RO" sz="2000" dirty="0">
                <a:solidFill>
                  <a:srgbClr val="FFFFFF"/>
                </a:solidFill>
                <a:latin typeface="Times New Roman" panose="02020603050405020304" pitchFamily="18" charset="0"/>
                <a:cs typeface="Times New Roman" panose="02020603050405020304" pitchFamily="18" charset="0"/>
              </a:rPr>
              <a:t>  (Lacul Sărat) a fost ultima </a:t>
            </a:r>
            <a:r>
              <a:rPr lang="ro-RO" sz="2000" spc="-5" dirty="0">
                <a:solidFill>
                  <a:srgbClr val="FFFFFF"/>
                </a:solidFill>
                <a:latin typeface="Times New Roman" panose="02020603050405020304" pitchFamily="18" charset="0"/>
                <a:cs typeface="Times New Roman" panose="02020603050405020304" pitchFamily="18" charset="0"/>
              </a:rPr>
              <a:t>activitate </a:t>
            </a:r>
            <a:r>
              <a:rPr lang="ro-RO" sz="2000" dirty="0">
                <a:solidFill>
                  <a:srgbClr val="FFFFFF"/>
                </a:solidFill>
                <a:latin typeface="Times New Roman" panose="02020603050405020304" pitchFamily="18" charset="0"/>
                <a:cs typeface="Times New Roman" panose="02020603050405020304" pitchFamily="18" charset="0"/>
              </a:rPr>
              <a:t>a</a:t>
            </a:r>
            <a:r>
              <a:rPr lang="ro-RO" sz="2000" spc="-204" dirty="0">
                <a:solidFill>
                  <a:srgbClr val="FFFFFF"/>
                </a:solidFill>
                <a:latin typeface="Times New Roman" panose="02020603050405020304" pitchFamily="18" charset="0"/>
                <a:cs typeface="Times New Roman" panose="02020603050405020304" pitchFamily="18" charset="0"/>
              </a:rPr>
              <a:t> </a:t>
            </a:r>
            <a:r>
              <a:rPr lang="ro-RO" sz="2000" dirty="0">
                <a:solidFill>
                  <a:srgbClr val="FFFFFF"/>
                </a:solidFill>
                <a:latin typeface="Times New Roman" panose="02020603050405020304" pitchFamily="18" charset="0"/>
                <a:cs typeface="Times New Roman" panose="02020603050405020304" pitchFamily="18" charset="0"/>
              </a:rPr>
              <a:t>zilei.</a:t>
            </a:r>
            <a:endParaRPr lang="ro-RO" sz="2000" b="1" spc="-5" dirty="0">
              <a:solidFill>
                <a:srgbClr val="FFFFFF"/>
              </a:solidFill>
              <a:latin typeface="Times New Roman" panose="02020603050405020304" pitchFamily="18" charset="0"/>
              <a:cs typeface="Times New Roman" panose="02020603050405020304" pitchFamily="18" charset="0"/>
            </a:endParaRPr>
          </a:p>
          <a:p>
            <a:pPr marL="50800" marR="41910" indent="-1270" algn="just">
              <a:lnSpc>
                <a:spcPts val="2520"/>
              </a:lnSpc>
              <a:spcBef>
                <a:spcPts val="225"/>
              </a:spcBef>
            </a:pPr>
            <a:endParaRPr lang="ro-RO" sz="2000" b="1" spc="-5" dirty="0">
              <a:solidFill>
                <a:srgbClr val="FFFFFF"/>
              </a:solidFill>
              <a:latin typeface="Times New Roman" panose="02020603050405020304" pitchFamily="18" charset="0"/>
              <a:cs typeface="Times New Roman" panose="02020603050405020304" pitchFamily="18" charset="0"/>
            </a:endParaRPr>
          </a:p>
          <a:p>
            <a:pPr marL="50800" marR="41910" indent="-1270" algn="just">
              <a:lnSpc>
                <a:spcPts val="2520"/>
              </a:lnSpc>
              <a:spcBef>
                <a:spcPts val="225"/>
              </a:spcBef>
            </a:pPr>
            <a:r>
              <a:rPr lang="ro-RO" sz="2000" spc="-5" dirty="0">
                <a:solidFill>
                  <a:srgbClr val="FFFFFF"/>
                </a:solidFill>
                <a:latin typeface="Times New Roman" panose="02020603050405020304" pitchFamily="18" charset="0"/>
                <a:cs typeface="Times New Roman" panose="02020603050405020304" pitchFamily="18" charset="0"/>
              </a:rPr>
              <a:t>Rezultate: </a:t>
            </a:r>
            <a:r>
              <a:rPr lang="ro-RO" sz="2000" spc="-40" dirty="0">
                <a:solidFill>
                  <a:srgbClr val="FFFFFF"/>
                </a:solidFill>
                <a:latin typeface="Times New Roman" panose="02020603050405020304" pitchFamily="18" charset="0"/>
                <a:cs typeface="Times New Roman" panose="02020603050405020304" pitchFamily="18" charset="0"/>
              </a:rPr>
              <a:t>cunoașterea </a:t>
            </a:r>
            <a:r>
              <a:rPr lang="ro-RO" sz="2000" spc="-5" dirty="0">
                <a:solidFill>
                  <a:srgbClr val="FFFFFF"/>
                </a:solidFill>
                <a:latin typeface="Times New Roman" panose="02020603050405020304" pitchFamily="18" charset="0"/>
                <a:cs typeface="Times New Roman" panose="02020603050405020304" pitchFamily="18" charset="0"/>
              </a:rPr>
              <a:t>unor </a:t>
            </a:r>
            <a:r>
              <a:rPr lang="ro-RO" sz="2000" spc="-75" dirty="0">
                <a:solidFill>
                  <a:srgbClr val="FFFFFF"/>
                </a:solidFill>
                <a:latin typeface="Times New Roman" panose="02020603050405020304" pitchFamily="18" charset="0"/>
                <a:cs typeface="Times New Roman" panose="02020603050405020304" pitchFamily="18" charset="0"/>
              </a:rPr>
              <a:t>personalități ale </a:t>
            </a:r>
            <a:r>
              <a:rPr lang="ro-RO" sz="2000" spc="-5" dirty="0">
                <a:solidFill>
                  <a:srgbClr val="FFFFFF"/>
                </a:solidFill>
                <a:latin typeface="Times New Roman" panose="02020603050405020304" pitchFamily="18" charset="0"/>
                <a:cs typeface="Times New Roman" panose="02020603050405020304" pitchFamily="18" charset="0"/>
              </a:rPr>
              <a:t>administrației locale, informarea </a:t>
            </a:r>
            <a:r>
              <a:rPr lang="ro-RO" sz="2000" spc="-55" dirty="0">
                <a:solidFill>
                  <a:srgbClr val="FFFFFF"/>
                </a:solidFill>
                <a:latin typeface="Times New Roman" panose="02020603050405020304" pitchFamily="18" charset="0"/>
                <a:cs typeface="Times New Roman" panose="02020603050405020304" pitchFamily="18" charset="0"/>
              </a:rPr>
              <a:t>participanților </a:t>
            </a:r>
            <a:r>
              <a:rPr lang="ro-RO" sz="2000" dirty="0">
                <a:solidFill>
                  <a:srgbClr val="FFFFFF"/>
                </a:solidFill>
                <a:latin typeface="Times New Roman" panose="02020603050405020304" pitchFamily="18" charset="0"/>
                <a:cs typeface="Times New Roman" panose="02020603050405020304" pitchFamily="18" charset="0"/>
              </a:rPr>
              <a:t>cu </a:t>
            </a:r>
            <a:r>
              <a:rPr lang="ro-RO" sz="2000" spc="-5" dirty="0">
                <a:solidFill>
                  <a:srgbClr val="FFFFFF"/>
                </a:solidFill>
                <a:latin typeface="Times New Roman" panose="02020603050405020304" pitchFamily="18" charset="0"/>
                <a:cs typeface="Times New Roman" panose="02020603050405020304" pitchFamily="18" charset="0"/>
              </a:rPr>
              <a:t>referire la programul propus de </a:t>
            </a:r>
            <a:r>
              <a:rPr lang="ro-RO" sz="2000" dirty="0">
                <a:solidFill>
                  <a:srgbClr val="FFFFFF"/>
                </a:solidFill>
                <a:latin typeface="Times New Roman" panose="02020603050405020304" pitchFamily="18" charset="0"/>
                <a:cs typeface="Times New Roman" panose="02020603050405020304" pitchFamily="18" charset="0"/>
              </a:rPr>
              <a:t>organizatori, </a:t>
            </a:r>
            <a:r>
              <a:rPr lang="ro-RO" sz="2000" spc="-5" dirty="0">
                <a:solidFill>
                  <a:srgbClr val="FFFFFF"/>
                </a:solidFill>
                <a:latin typeface="Times New Roman" panose="02020603050405020304" pitchFamily="18" charset="0"/>
                <a:cs typeface="Times New Roman" panose="02020603050405020304" pitchFamily="18" charset="0"/>
              </a:rPr>
              <a:t>introducere </a:t>
            </a:r>
            <a:r>
              <a:rPr lang="ro-RO" sz="2000" dirty="0">
                <a:solidFill>
                  <a:srgbClr val="FFFFFF"/>
                </a:solidFill>
                <a:latin typeface="Times New Roman" panose="02020603050405020304" pitchFamily="18" charset="0"/>
                <a:cs typeface="Times New Roman" panose="02020603050405020304" pitchFamily="18" charset="0"/>
              </a:rPr>
              <a:t>în </a:t>
            </a:r>
            <a:r>
              <a:rPr lang="ro-RO" sz="2000" spc="-5" dirty="0">
                <a:solidFill>
                  <a:srgbClr val="FFFFFF"/>
                </a:solidFill>
                <a:latin typeface="Times New Roman" panose="02020603050405020304" pitchFamily="18" charset="0"/>
                <a:cs typeface="Times New Roman" panose="02020603050405020304" pitchFamily="18" charset="0"/>
              </a:rPr>
              <a:t>minunata lume orientală </a:t>
            </a:r>
            <a:r>
              <a:rPr lang="ro-RO" sz="2000" spc="-235" dirty="0">
                <a:solidFill>
                  <a:srgbClr val="FFFFFF"/>
                </a:solidFill>
                <a:latin typeface="Times New Roman" panose="02020603050405020304" pitchFamily="18" charset="0"/>
                <a:cs typeface="Times New Roman" panose="02020603050405020304" pitchFamily="18" charset="0"/>
              </a:rPr>
              <a:t>și</a:t>
            </a:r>
            <a:r>
              <a:rPr lang="ro-RO" sz="2000" spc="-85" dirty="0">
                <a:solidFill>
                  <a:srgbClr val="FFFFFF"/>
                </a:solidFill>
                <a:latin typeface="Times New Roman" panose="02020603050405020304" pitchFamily="18" charset="0"/>
                <a:cs typeface="Times New Roman" panose="02020603050405020304" pitchFamily="18" charset="0"/>
              </a:rPr>
              <a:t> </a:t>
            </a:r>
            <a:r>
              <a:rPr lang="ro-RO" sz="2000" dirty="0">
                <a:solidFill>
                  <a:srgbClr val="FFFFFF"/>
                </a:solidFill>
                <a:latin typeface="Times New Roman" panose="02020603050405020304" pitchFamily="18" charset="0"/>
                <a:cs typeface="Times New Roman" panose="02020603050405020304" pitchFamily="18" charset="0"/>
              </a:rPr>
              <a:t>în secretele </a:t>
            </a:r>
            <a:r>
              <a:rPr lang="ro-RO" sz="2000" spc="-45" dirty="0">
                <a:solidFill>
                  <a:srgbClr val="FFFFFF"/>
                </a:solidFill>
                <a:latin typeface="Times New Roman" panose="02020603050405020304" pitchFamily="18" charset="0"/>
                <a:cs typeface="Times New Roman" panose="02020603050405020304" pitchFamily="18" charset="0"/>
              </a:rPr>
              <a:t>Țărilor </a:t>
            </a:r>
            <a:r>
              <a:rPr lang="ro-RO" sz="2000" dirty="0">
                <a:solidFill>
                  <a:srgbClr val="FFFFFF"/>
                </a:solidFill>
                <a:latin typeface="Times New Roman" panose="02020603050405020304" pitchFamily="18" charset="0"/>
                <a:cs typeface="Times New Roman" panose="02020603050405020304" pitchFamily="18" charset="0"/>
              </a:rPr>
              <a:t>Baltice </a:t>
            </a:r>
            <a:r>
              <a:rPr lang="ro-RO" sz="2000" spc="-5" dirty="0">
                <a:solidFill>
                  <a:srgbClr val="FFFFFF"/>
                </a:solidFill>
                <a:latin typeface="Times New Roman" panose="02020603050405020304" pitchFamily="18" charset="0"/>
                <a:cs typeface="Times New Roman" panose="02020603050405020304" pitchFamily="18" charset="0"/>
              </a:rPr>
              <a:t>prin activitatea </a:t>
            </a:r>
            <a:r>
              <a:rPr lang="ro-RO" sz="2000" spc="-5" dirty="0" err="1">
                <a:solidFill>
                  <a:srgbClr val="FFFFFF"/>
                </a:solidFill>
                <a:latin typeface="Times New Roman" panose="02020603050405020304" pitchFamily="18" charset="0"/>
                <a:cs typeface="Times New Roman" panose="02020603050405020304" pitchFamily="18" charset="0"/>
              </a:rPr>
              <a:t>Länderabend</a:t>
            </a:r>
            <a:r>
              <a:rPr lang="ro-RO" sz="2000" spc="-5" dirty="0">
                <a:solidFill>
                  <a:srgbClr val="FFFFFF"/>
                </a:solidFill>
                <a:latin typeface="Times New Roman" panose="02020603050405020304" pitchFamily="18" charset="0"/>
                <a:cs typeface="Times New Roman" panose="02020603050405020304" pitchFamily="18" charset="0"/>
              </a:rPr>
              <a:t>, </a:t>
            </a:r>
            <a:r>
              <a:rPr lang="ro-RO" sz="2000" spc="-50" dirty="0">
                <a:solidFill>
                  <a:srgbClr val="FFFFFF"/>
                </a:solidFill>
                <a:latin typeface="Times New Roman" panose="02020603050405020304" pitchFamily="18" charset="0"/>
                <a:cs typeface="Times New Roman" panose="02020603050405020304" pitchFamily="18" charset="0"/>
              </a:rPr>
              <a:t>însușirea </a:t>
            </a:r>
            <a:r>
              <a:rPr lang="ro-RO" sz="2000" spc="-5" dirty="0">
                <a:solidFill>
                  <a:srgbClr val="FFFFFF"/>
                </a:solidFill>
                <a:latin typeface="Times New Roman" panose="02020603050405020304" pitchFamily="18" charset="0"/>
                <a:cs typeface="Times New Roman" panose="02020603050405020304" pitchFamily="18" charset="0"/>
              </a:rPr>
              <a:t>obiectivelor </a:t>
            </a:r>
            <a:r>
              <a:rPr lang="ro-RO" sz="2000" spc="5" dirty="0">
                <a:solidFill>
                  <a:srgbClr val="FFFFFF"/>
                </a:solidFill>
                <a:latin typeface="Times New Roman" panose="02020603050405020304" pitchFamily="18" charset="0"/>
                <a:cs typeface="Times New Roman" panose="02020603050405020304" pitchFamily="18" charset="0"/>
              </a:rPr>
              <a:t>UNESCO </a:t>
            </a:r>
            <a:r>
              <a:rPr lang="ro-RO" sz="2000" spc="-5" dirty="0">
                <a:solidFill>
                  <a:srgbClr val="FFFFFF"/>
                </a:solidFill>
                <a:latin typeface="Times New Roman" panose="02020603050405020304" pitchFamily="18" charset="0"/>
                <a:cs typeface="Times New Roman" panose="02020603050405020304" pitchFamily="18" charset="0"/>
              </a:rPr>
              <a:t>la</a:t>
            </a:r>
            <a:r>
              <a:rPr lang="ro-RO" sz="2000" spc="-245" dirty="0">
                <a:solidFill>
                  <a:srgbClr val="FFFFFF"/>
                </a:solidFill>
                <a:latin typeface="Times New Roman" panose="02020603050405020304" pitchFamily="18" charset="0"/>
                <a:cs typeface="Times New Roman" panose="02020603050405020304" pitchFamily="18" charset="0"/>
              </a:rPr>
              <a:t>                   </a:t>
            </a:r>
            <a:r>
              <a:rPr lang="ro-RO" sz="2000" spc="-240" dirty="0">
                <a:solidFill>
                  <a:srgbClr val="FFFFFF"/>
                </a:solidFill>
                <a:latin typeface="Times New Roman" panose="02020603050405020304" pitchFamily="18" charset="0"/>
                <a:cs typeface="Times New Roman" panose="02020603050405020304" pitchFamily="18" charset="0"/>
              </a:rPr>
              <a:t> țările  </a:t>
            </a:r>
            <a:r>
              <a:rPr lang="ro-RO" sz="2000" spc="-5" dirty="0">
                <a:solidFill>
                  <a:srgbClr val="FFFFFF"/>
                </a:solidFill>
                <a:latin typeface="Times New Roman" panose="02020603050405020304" pitchFamily="18" charset="0"/>
                <a:cs typeface="Times New Roman" panose="02020603050405020304" pitchFamily="18" charset="0"/>
              </a:rPr>
              <a:t>participante </a:t>
            </a:r>
            <a:r>
              <a:rPr lang="ro-RO" sz="2000" spc="-235" dirty="0">
                <a:solidFill>
                  <a:srgbClr val="FFFFFF"/>
                </a:solidFill>
                <a:latin typeface="Times New Roman" panose="02020603050405020304" pitchFamily="18" charset="0"/>
                <a:cs typeface="Times New Roman" panose="02020603050405020304" pitchFamily="18" charset="0"/>
              </a:rPr>
              <a:t>și</a:t>
            </a:r>
            <a:r>
              <a:rPr lang="ro-RO" sz="2000" spc="-85" dirty="0">
                <a:solidFill>
                  <a:srgbClr val="FFFFFF"/>
                </a:solidFill>
                <a:latin typeface="Times New Roman" panose="02020603050405020304" pitchFamily="18" charset="0"/>
                <a:cs typeface="Times New Roman" panose="02020603050405020304" pitchFamily="18" charset="0"/>
              </a:rPr>
              <a:t> </a:t>
            </a:r>
            <a:r>
              <a:rPr lang="ro-RO" sz="2000" spc="-80" dirty="0">
                <a:solidFill>
                  <a:srgbClr val="FFFFFF"/>
                </a:solidFill>
                <a:latin typeface="Times New Roman" panose="02020603050405020304" pitchFamily="18" charset="0"/>
                <a:cs typeface="Times New Roman" panose="02020603050405020304" pitchFamily="18" charset="0"/>
              </a:rPr>
              <a:t>importanța </a:t>
            </a:r>
            <a:r>
              <a:rPr lang="ro-RO" sz="2000" spc="-5" dirty="0">
                <a:solidFill>
                  <a:srgbClr val="FFFFFF"/>
                </a:solidFill>
                <a:latin typeface="Times New Roman" panose="02020603050405020304" pitchFamily="18" charset="0"/>
                <a:cs typeface="Times New Roman" panose="02020603050405020304" pitchFamily="18" charset="0"/>
              </a:rPr>
              <a:t>lor pentru cultura</a:t>
            </a:r>
            <a:r>
              <a:rPr lang="ro-RO" sz="2000" spc="-165" dirty="0">
                <a:solidFill>
                  <a:srgbClr val="FFFFFF"/>
                </a:solidFill>
                <a:latin typeface="Times New Roman" panose="02020603050405020304" pitchFamily="18" charset="0"/>
                <a:cs typeface="Times New Roman" panose="02020603050405020304" pitchFamily="18" charset="0"/>
              </a:rPr>
              <a:t> </a:t>
            </a:r>
            <a:r>
              <a:rPr lang="ro-RO" sz="2000" spc="-5" dirty="0">
                <a:solidFill>
                  <a:srgbClr val="FFFFFF"/>
                </a:solidFill>
                <a:latin typeface="Times New Roman" panose="02020603050405020304" pitchFamily="18" charset="0"/>
                <a:cs typeface="Times New Roman" panose="02020603050405020304" pitchFamily="18" charset="0"/>
              </a:rPr>
              <a:t>mondială.</a:t>
            </a:r>
            <a:endParaRPr lang="ro-RO" sz="2000" dirty="0">
              <a:latin typeface="Times New Roman" panose="02020603050405020304" pitchFamily="18" charset="0"/>
              <a:cs typeface="Times New Roman" panose="02020603050405020304" pitchFamily="18" charset="0"/>
            </a:endParaRPr>
          </a:p>
          <a:p>
            <a:endParaRPr lang="ro-RO" dirty="0"/>
          </a:p>
        </p:txBody>
      </p:sp>
    </p:spTree>
    <p:extLst>
      <p:ext uri="{BB962C8B-B14F-4D97-AF65-F5344CB8AC3E}">
        <p14:creationId xmlns:p14="http://schemas.microsoft.com/office/powerpoint/2010/main" val="1384078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D4DB1A6-C6EB-4D60-9CDF-CB6A24D61B67}"/>
              </a:ext>
            </a:extLst>
          </p:cNvPr>
          <p:cNvSpPr>
            <a:spLocks noGrp="1"/>
          </p:cNvSpPr>
          <p:nvPr>
            <p:ph type="title"/>
          </p:nvPr>
        </p:nvSpPr>
        <p:spPr>
          <a:xfrm>
            <a:off x="646111" y="152400"/>
            <a:ext cx="9404723" cy="685800"/>
          </a:xfrm>
        </p:spPr>
        <p:txBody>
          <a:bodyPr/>
          <a:lstStyle/>
          <a:p>
            <a:r>
              <a:rPr lang="ro-RO" sz="3600" dirty="0" err="1"/>
              <a:t>Der</a:t>
            </a:r>
            <a:r>
              <a:rPr lang="ro-RO" sz="3600" dirty="0"/>
              <a:t> </a:t>
            </a:r>
            <a:r>
              <a:rPr lang="ro-RO" sz="3600" dirty="0" err="1"/>
              <a:t>erste</a:t>
            </a:r>
            <a:r>
              <a:rPr lang="ro-RO" sz="3600" dirty="0"/>
              <a:t> </a:t>
            </a:r>
            <a:r>
              <a:rPr lang="ro-RO" sz="3600" dirty="0" err="1"/>
              <a:t>Tag</a:t>
            </a:r>
            <a:endParaRPr lang="ro-RO" sz="3600" dirty="0"/>
          </a:p>
        </p:txBody>
      </p:sp>
      <p:sp>
        <p:nvSpPr>
          <p:cNvPr id="3" name="Substituent conținut 2">
            <a:extLst>
              <a:ext uri="{FF2B5EF4-FFF2-40B4-BE49-F238E27FC236}">
                <a16:creationId xmlns:a16="http://schemas.microsoft.com/office/drawing/2014/main" id="{F401A6CD-4BE4-497E-81EC-4DA374EBFBD8}"/>
              </a:ext>
            </a:extLst>
          </p:cNvPr>
          <p:cNvSpPr>
            <a:spLocks noGrp="1"/>
          </p:cNvSpPr>
          <p:nvPr>
            <p:ph idx="1"/>
          </p:nvPr>
        </p:nvSpPr>
        <p:spPr>
          <a:xfrm>
            <a:off x="152400" y="838200"/>
            <a:ext cx="11887200" cy="5791200"/>
          </a:xfrm>
        </p:spPr>
        <p:txBody>
          <a:bodyPr>
            <a:normAutofit fontScale="85000" lnSpcReduction="10000"/>
          </a:bodyPr>
          <a:lstStyle/>
          <a:p>
            <a:pPr algn="just">
              <a:lnSpc>
                <a:spcPct val="115000"/>
              </a:lnSpc>
            </a:pPr>
            <a:endParaRPr lang="ro-RO" sz="1800" dirty="0">
              <a:solidFill>
                <a:srgbClr val="000000"/>
              </a:solidFill>
              <a:effectLst/>
              <a:latin typeface="Times New Roman" panose="02020603050405020304" pitchFamily="18" charset="0"/>
              <a:ea typeface="Calibri" panose="020F0502020204030204" pitchFamily="34" charset="0"/>
            </a:endParaRPr>
          </a:p>
          <a:p>
            <a:pPr algn="just">
              <a:lnSpc>
                <a:spcPct val="115000"/>
              </a:lnSpc>
            </a:pP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Im ersten Teil des Tages wurde</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t</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900" dirty="0" err="1">
                <a:effectLst/>
                <a:latin typeface="Times New Roman" panose="02020603050405020304" pitchFamily="18" charset="0"/>
                <a:ea typeface="Calibri" panose="020F0502020204030204" pitchFamily="34" charset="0"/>
                <a:cs typeface="Times New Roman" panose="02020603050405020304" pitchFamily="18" charset="0"/>
              </a:rPr>
              <a:t>man</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vorgestellt: </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d</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e</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n</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Inhalt der Aktivitäten vom 24. bis 30. April 2019, die Teams der Teilnehmer, </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die Organisatoren</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900" dirty="0" err="1">
                <a:effectLst/>
                <a:latin typeface="Times New Roman" panose="02020603050405020304" pitchFamily="18" charset="0"/>
                <a:ea typeface="Calibri" panose="020F0502020204030204" pitchFamily="34" charset="0"/>
                <a:cs typeface="Times New Roman" panose="02020603050405020304" pitchFamily="18" charset="0"/>
              </a:rPr>
              <a:t>man</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wurde organisiert und präsentiert die Ausstellung “UNESCO Reiseziele in meinem Land”. Jeder Teilnehmer legte die zu diesem Thema erstellten Materialien vor</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900" dirty="0">
                <a:latin typeface="Times New Roman" panose="02020603050405020304" pitchFamily="18" charset="0"/>
                <a:ea typeface="Calibri" panose="020F0502020204030204" pitchFamily="34" charset="0"/>
                <a:cs typeface="Times New Roman" panose="02020603050405020304" pitchFamily="18" charset="0"/>
              </a:rPr>
              <a:t>E</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s wurden Dialoge über die Bedeutung der Kenntnis und Erhaltung der UNESCO </a:t>
            </a:r>
            <a:r>
              <a:rPr lang="ro-RO" sz="1900" dirty="0" err="1">
                <a:effectLst/>
                <a:latin typeface="Times New Roman" panose="02020603050405020304" pitchFamily="18" charset="0"/>
                <a:ea typeface="Calibri" panose="020F0502020204030204" pitchFamily="34" charset="0"/>
                <a:cs typeface="Times New Roman" panose="02020603050405020304" pitchFamily="18" charset="0"/>
              </a:rPr>
              <a:t>Sehenswărdigkeiten</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geführt. Im zweiten Teil des Tages wurde das Thema “DACH Städte”</a:t>
            </a:r>
            <a:r>
              <a:rPr lang="de-DE"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gearbeitet, für das jeder Teilnehmer Material vorbereitete: Rebus, Filme (Dresden, Meißen, die Schweiz, Wien), Multikulti (Rumänien), Arbeitsblatt (Lettland), Bilder zur Diskussion (Türkei). </a:t>
            </a:r>
            <a:r>
              <a:rPr lang="de-DE" sz="1900" b="1" dirty="0">
                <a:effectLst/>
                <a:latin typeface="Times New Roman" panose="02020603050405020304" pitchFamily="18" charset="0"/>
                <a:ea typeface="Calibri" panose="020F0502020204030204" pitchFamily="34" charset="0"/>
                <a:cs typeface="Times New Roman" panose="02020603050405020304" pitchFamily="18" charset="0"/>
              </a:rPr>
              <a:t>Arbeitsmethoden</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interkulturelle Gruppen, Ausstellung, Beschreibung, Rollenspiel.</a:t>
            </a:r>
            <a:endParaRPr lang="ro-RO"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15000"/>
              </a:lnSpc>
              <a:buNone/>
            </a:pPr>
            <a:endParaRPr lang="ro-RO" sz="19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Auf der "Länderabend" wurde der Schwerpunkt daraufgelegt, die länderspezifischen Aspekte zu veranschaulichen: Schüler aus der Türkei präsentierten Lieder und traditionelle Tänze, die Schüler aus Lettland präsentierten ein Gedicht, sangen ein Lied und führten einen Nationaltanz durch, die Schüler aus Rumänien färbten Eier (rot, blau, grün, gelb), um das Fest der Auferstehung Jesu Christi vorzubereiten. Rumänische Volkstänze und Lieder wurden ebenfalls gezeigt. Wir wurden von Mr.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Uğur</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Atilgan, Leiter der Direktion für voruniversitäre Bildung im Bezirk </a:t>
            </a:r>
            <a:r>
              <a:rPr lang="ro-RO" sz="1900" dirty="0" err="1">
                <a:effectLst/>
                <a:latin typeface="Times New Roman" panose="02020603050405020304" pitchFamily="18" charset="0"/>
                <a:ea typeface="Calibri" panose="020F0502020204030204" pitchFamily="34" charset="0"/>
                <a:cs typeface="Times New Roman" panose="02020603050405020304" pitchFamily="18" charset="0"/>
              </a:rPr>
              <a:t>Șe</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reflikoçhisar</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einen Dialog über das laufende Projekt und die rumänisch-türkischen kulturellen Beziehungen geführt. Unsere Schülerinnen,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Mălina</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Manole</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und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Geanina</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Grigorof</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präsentierten einen kurzen künstlerischen Moment auf Rumänisch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Mălina</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Manole</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und Türkisch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Geanina</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Grigorof</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Der Besuch in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Tuz</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err="1">
                <a:effectLst/>
                <a:latin typeface="Times New Roman" panose="02020603050405020304" pitchFamily="18" charset="0"/>
                <a:ea typeface="Calibri" panose="020F0502020204030204" pitchFamily="34" charset="0"/>
                <a:cs typeface="Times New Roman" panose="02020603050405020304" pitchFamily="18" charset="0"/>
              </a:rPr>
              <a:t>Gölü</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 war die letzte Aktivität des Tages. </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pP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Ergebnisse:</a:t>
            </a:r>
            <a:r>
              <a:rPr lang="de-DE" sz="1900" b="1"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900" dirty="0">
                <a:effectLst/>
                <a:latin typeface="Times New Roman" panose="02020603050405020304" pitchFamily="18" charset="0"/>
                <a:ea typeface="Calibri" panose="020F0502020204030204" pitchFamily="34" charset="0"/>
                <a:cs typeface="Times New Roman" panose="02020603050405020304" pitchFamily="18" charset="0"/>
              </a:rPr>
              <a:t>Kenntnis lokaler Verwaltungspersönlichkeiten, Information der Teilnehmer über das von den Organisatoren vorgeschlagene Programm, Einführung in die wunderbare östliche Welt und die Geheimnisse des Baltikums durch Länder Abende, Aneignung der UNESCO-Ziele der teilnehmenden Länder und ihre Bedeutung für die Menschheit.</a:t>
            </a:r>
            <a:r>
              <a:rPr lang="ro-RO" sz="19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ro-RO" dirty="0"/>
          </a:p>
        </p:txBody>
      </p:sp>
    </p:spTree>
    <p:extLst>
      <p:ext uri="{BB962C8B-B14F-4D97-AF65-F5344CB8AC3E}">
        <p14:creationId xmlns:p14="http://schemas.microsoft.com/office/powerpoint/2010/main" val="3711290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55507"/>
            <a:ext cx="9404723" cy="566822"/>
          </a:xfrm>
          <a:prstGeom prst="rect">
            <a:avLst/>
          </a:prstGeom>
        </p:spPr>
        <p:txBody>
          <a:bodyPr vert="horz" wrap="square" lIns="0" tIns="12700" rIns="0" bIns="0" rtlCol="0">
            <a:spAutoFit/>
          </a:bodyPr>
          <a:lstStyle/>
          <a:p>
            <a:pPr marL="228600">
              <a:lnSpc>
                <a:spcPct val="100000"/>
              </a:lnSpc>
              <a:spcBef>
                <a:spcPts val="100"/>
              </a:spcBef>
            </a:pPr>
            <a:r>
              <a:rPr lang="ro-RO" sz="3600" spc="-5" dirty="0">
                <a:solidFill>
                  <a:schemeClr val="bg1"/>
                </a:solidFill>
              </a:rPr>
              <a:t>1. </a:t>
            </a:r>
            <a:r>
              <a:rPr lang="ro-RO" sz="3600" spc="-5" dirty="0" err="1">
                <a:solidFill>
                  <a:schemeClr val="bg1"/>
                </a:solidFill>
              </a:rPr>
              <a:t>Tag</a:t>
            </a:r>
            <a:endParaRPr lang="en-US" sz="3600" spc="-5" dirty="0">
              <a:solidFill>
                <a:schemeClr val="bg1"/>
              </a:solidFill>
            </a:endParaRPr>
          </a:p>
        </p:txBody>
      </p:sp>
      <p:sp>
        <p:nvSpPr>
          <p:cNvPr id="3" name="object 3"/>
          <p:cNvSpPr/>
          <p:nvPr/>
        </p:nvSpPr>
        <p:spPr>
          <a:xfrm>
            <a:off x="457200" y="1143000"/>
            <a:ext cx="5359908" cy="486460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76999" y="1143000"/>
            <a:ext cx="5512307" cy="486460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ject 2"/>
          <p:cNvSpPr/>
          <p:nvPr/>
        </p:nvSpPr>
        <p:spPr>
          <a:xfrm>
            <a:off x="775610" y="1293298"/>
            <a:ext cx="5105400" cy="42824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310991" y="1280160"/>
            <a:ext cx="4966609" cy="46131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272</TotalTime>
  <Words>2892</Words>
  <Application>Microsoft Office PowerPoint</Application>
  <PresentationFormat>Ecran lat</PresentationFormat>
  <Paragraphs>121</Paragraphs>
  <Slides>40</Slides>
  <Notes>0</Notes>
  <HiddenSlides>0</HiddenSlides>
  <MMClips>0</MMClips>
  <ScaleCrop>false</ScaleCrop>
  <HeadingPairs>
    <vt:vector size="6" baseType="variant">
      <vt:variant>
        <vt:lpstr>Fonturi utilizate</vt:lpstr>
      </vt:variant>
      <vt:variant>
        <vt:i4>8</vt:i4>
      </vt:variant>
      <vt:variant>
        <vt:lpstr>Temă</vt:lpstr>
      </vt:variant>
      <vt:variant>
        <vt:i4>1</vt:i4>
      </vt:variant>
      <vt:variant>
        <vt:lpstr>Titluri diapozitive</vt:lpstr>
      </vt:variant>
      <vt:variant>
        <vt:i4>40</vt:i4>
      </vt:variant>
    </vt:vector>
  </HeadingPairs>
  <TitlesOfParts>
    <vt:vector size="49" baseType="lpstr">
      <vt:lpstr>Arial</vt:lpstr>
      <vt:lpstr>Caladea</vt:lpstr>
      <vt:lpstr>Calibri</vt:lpstr>
      <vt:lpstr>Century Gothic</vt:lpstr>
      <vt:lpstr>Times New Roman</vt:lpstr>
      <vt:lpstr>Trebuchet MS</vt:lpstr>
      <vt:lpstr>Wingdings</vt:lpstr>
      <vt:lpstr>Wingdings 3</vt:lpstr>
      <vt:lpstr>Ion</vt:lpstr>
      <vt:lpstr> ZWISCHEN DEN KULTUREN TÜRKEI, 24. - 30. APRIL 2019  ERASMUS +</vt:lpstr>
      <vt:lpstr>Obiective</vt:lpstr>
      <vt:lpstr>Objektive</vt:lpstr>
      <vt:lpstr>Zwischen den Kulturen</vt:lpstr>
      <vt:lpstr>Ziua întâi</vt:lpstr>
      <vt:lpstr>Ziua întâi</vt:lpstr>
      <vt:lpstr>Der erste Tag</vt:lpstr>
      <vt:lpstr>1. Tag</vt:lpstr>
      <vt:lpstr>Prezentare PowerPoint</vt:lpstr>
      <vt:lpstr>Prezentare PowerPoint</vt:lpstr>
      <vt:lpstr>Prezentare PowerPoint</vt:lpstr>
      <vt:lpstr>Ziua a doua</vt:lpstr>
      <vt:lpstr>Der zweite Tag</vt:lpstr>
      <vt:lpstr>Ziua a doua</vt:lpstr>
      <vt:lpstr>Prezentare PowerPoint</vt:lpstr>
      <vt:lpstr>Prezentare PowerPoint</vt:lpstr>
      <vt:lpstr>Prezentare PowerPoint</vt:lpstr>
      <vt:lpstr>Ziua a treia</vt:lpstr>
      <vt:lpstr>Der dritte Tag</vt:lpstr>
      <vt:lpstr>Ziua a treia</vt:lpstr>
      <vt:lpstr>Prezentare PowerPoint</vt:lpstr>
      <vt:lpstr>Prezentare PowerPoint</vt:lpstr>
      <vt:lpstr>Ziua a patra</vt:lpstr>
      <vt:lpstr>Der vierte Tag</vt:lpstr>
      <vt:lpstr>Ziua a patra</vt:lpstr>
      <vt:lpstr>Prezentare PowerPoint</vt:lpstr>
      <vt:lpstr>Prezentare PowerPoint</vt:lpstr>
      <vt:lpstr>Ziua a cincea </vt:lpstr>
      <vt:lpstr>Der fünfte Tag</vt:lpstr>
      <vt:lpstr>Ziua a cincea</vt:lpstr>
      <vt:lpstr>Prezentare PowerPoint</vt:lpstr>
      <vt:lpstr>Prezentare PowerPoint</vt:lpstr>
      <vt:lpstr>Ziua a șasea</vt:lpstr>
      <vt:lpstr>   Der sechste Tag</vt:lpstr>
      <vt:lpstr>Ziua  a șasea. Antikabir</vt:lpstr>
      <vt:lpstr>Muzeul Civilizației Anatoliene </vt:lpstr>
      <vt:lpstr>Prezentare PowerPoint</vt:lpstr>
      <vt:lpstr>Ziua a șaptea/ Der siebte Tag</vt:lpstr>
      <vt:lpstr>Ziua a șaptea / Der siebte Tag</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Zwischen den kulturen  in der Türkei</dc:title>
  <dc:creator>malinuta2003@gmail.com</dc:creator>
  <cp:lastModifiedBy>Carmen Bulhac</cp:lastModifiedBy>
  <cp:revision>16</cp:revision>
  <dcterms:created xsi:type="dcterms:W3CDTF">2021-11-01T16:56:42Z</dcterms:created>
  <dcterms:modified xsi:type="dcterms:W3CDTF">2021-11-02T16:37:48Z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2019-11-18T00:00:00Z</vt:filetime>
  </property>
  <property fmtid="{D5CDD505-2E9C-101B-9397-08002B2CF9AE}" pid="3" name="Creator">
    <vt:lpwstr>Microsoft® PowerPoint® 2013</vt:lpwstr>
  </property>
  <property fmtid="{D5CDD505-2E9C-101B-9397-08002B2CF9AE}" pid="4" name="LastSaved">
    <vt:filetime>2021-11-01T00:00:00Z</vt:filetime>
  </property>
</Properties>
</file>